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23" r:id="rId1"/>
  </p:sldMasterIdLst>
  <p:notesMasterIdLst>
    <p:notesMasterId r:id="rId27"/>
  </p:notesMasterIdLst>
  <p:handoutMasterIdLst>
    <p:handoutMasterId r:id="rId28"/>
  </p:handoutMasterIdLst>
  <p:sldIdLst>
    <p:sldId id="338" r:id="rId2"/>
    <p:sldId id="341" r:id="rId3"/>
    <p:sldId id="3212" r:id="rId4"/>
    <p:sldId id="3213" r:id="rId5"/>
    <p:sldId id="363" r:id="rId6"/>
    <p:sldId id="3201" r:id="rId7"/>
    <p:sldId id="3206" r:id="rId8"/>
    <p:sldId id="3204" r:id="rId9"/>
    <p:sldId id="3205" r:id="rId10"/>
    <p:sldId id="3214" r:id="rId11"/>
    <p:sldId id="3200" r:id="rId12"/>
    <p:sldId id="3221" r:id="rId13"/>
    <p:sldId id="3215" r:id="rId14"/>
    <p:sldId id="3216" r:id="rId15"/>
    <p:sldId id="3217" r:id="rId16"/>
    <p:sldId id="3222" r:id="rId17"/>
    <p:sldId id="262" r:id="rId18"/>
    <p:sldId id="263" r:id="rId19"/>
    <p:sldId id="3207" r:id="rId20"/>
    <p:sldId id="3219" r:id="rId21"/>
    <p:sldId id="3209" r:id="rId22"/>
    <p:sldId id="3210" r:id="rId23"/>
    <p:sldId id="3211" r:id="rId24"/>
    <p:sldId id="346" r:id="rId25"/>
    <p:sldId id="359" r:id="rId26"/>
  </p:sldIdLst>
  <p:sldSz cx="14630400" cy="8229600"/>
  <p:notesSz cx="6858000" cy="9144000"/>
  <p:defaultTextStyle>
    <a:defPPr>
      <a:defRPr lang="en-US"/>
    </a:defPPr>
    <a:lvl1pPr marL="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1pPr>
    <a:lvl2pPr marL="5486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2pPr>
    <a:lvl3pPr marL="10972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3pPr>
    <a:lvl4pPr marL="16459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4pPr>
    <a:lvl5pPr marL="219456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5pPr>
    <a:lvl6pPr marL="274320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6pPr>
    <a:lvl7pPr marL="329184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7pPr>
    <a:lvl8pPr marL="384048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8pPr>
    <a:lvl9pPr marL="4389120" algn="l" defTabSz="1097280" rtl="0" eaLnBrk="1" latinLnBrk="0" hangingPunct="1">
      <a:defRPr sz="21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B8CA"/>
    <a:srgbClr val="0081AB"/>
    <a:srgbClr val="007836"/>
    <a:srgbClr val="000000"/>
    <a:srgbClr val="719500"/>
    <a:srgbClr val="BE0F34"/>
    <a:srgbClr val="820150"/>
    <a:srgbClr val="502D7F"/>
    <a:srgbClr val="00338E"/>
    <a:srgbClr val="758F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084C4E-50E5-48C3-AD63-A28992985108}" v="2" dt="2025-06-04T18:30:59.9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02"/>
    <p:restoredTop sz="74847"/>
  </p:normalViewPr>
  <p:slideViewPr>
    <p:cSldViewPr snapToGrid="0">
      <p:cViewPr varScale="1">
        <p:scale>
          <a:sx n="89" d="100"/>
          <a:sy n="89" d="100"/>
        </p:scale>
        <p:origin x="71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6A69A9C-1087-184F-8370-423E175D9D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090E3D-F5E5-0D40-B323-A25B85CF9E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E50B8-2EF8-564F-AE86-D84E6C503530}" type="datetimeFigureOut">
              <a:rPr lang="en-US" smtClean="0"/>
              <a:t>6/4/2025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E3AA97-2F38-5340-B685-1E0EA3E358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B732F3-25A6-284F-A24C-5FD21AE6BEE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78BA3-E235-9946-9A4D-07E907F68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00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C8D20-1945-7145-91A2-3D134BDA25E2}" type="datetimeFigureOut">
              <a:rPr lang="en-US" smtClean="0"/>
              <a:t>6/4/2025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104DB-87CA-D64F-AB86-DB2520DDF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05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618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8747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1119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F10738-9EA6-CB30-E2DF-7C349B5C2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66F0BE-6030-0454-8FF7-B6C6481A94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D2DA6F-A805-A45B-C062-FF5D2B1424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6F921B-6F1E-549F-23A6-4F2D60AF9F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1635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24DBF6-7132-F83E-706D-B945E54A4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2EC53D-606E-7BAA-E70D-F095FF5B8C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D6163F-9F83-BCDA-B8F9-BBFF761E00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B16369-C5EC-F50C-3F3A-319863E3FB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1534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ED3D70-2194-CD64-772C-36C28061B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71CED3-9C64-14C2-BA66-EF85D7517E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E08834-279E-536B-8BFF-4FBAE4ACBE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DC8C89-42D6-9D93-B60B-5AF4B5CAA8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456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13839-9C9D-63D3-90C8-B75ADF5C9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AAF329-8803-50C4-1DA1-2D8B69294D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2678CF-13CD-E59A-BB30-526DF1A3D2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D4DA10-1527-CA3B-0455-D4E2AEEC1B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3213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1649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5853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6248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DD50A-20B8-EEC2-2A56-817E51C0D6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64AFA8-4CAF-8032-AF70-25EBB7C6B2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EB2339-BB20-EE44-D1FD-7FBA60C2BF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392D84-2CB2-ABE9-418D-772065F405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675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kern="100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286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5EA168-8356-17B7-C1C1-71C56A86C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6771B9-7C7E-B834-59E2-E921F5A22C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2300BE-D55F-9B7D-5386-C9F489E97E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B1FC27-69D4-D734-81D4-ED404CAF59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7797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5DB9B6-784C-FF82-8F2D-363D9AB19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13F48D-B77D-3C2B-1609-0708615742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C25BA32-3125-99C4-B462-6AB74D0417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51786-BBFF-9AD8-79BE-2416C9658E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8465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C27F7-49AF-2F7B-A323-055A58392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BE0604-6267-7077-D8D4-E74DD70169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8DF760-23A7-F480-EAAE-AC58AD5334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E35DE8-0A81-94AC-A9EA-91FEB5E868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6267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724C49-3B1E-F6C3-62A6-60F3FB351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C2D788-D810-A2D0-5E0A-4D43F3FC34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A7CE89-50F8-92FB-9092-C52F837127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518495-3300-B201-321F-EDBE0E72AF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0098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2391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608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6584E8-BDBF-EC81-77B8-2CFD7B0200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40E5DA-BF69-BFB1-2AA0-536B424575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5BC306-5A00-B5F6-B84E-4A7A9EBF96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kern="100" dirty="0"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9F39B6-6891-BF1C-8BFE-B4F1D9F4AC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23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24533-5AA2-2404-0FB7-BFE4FFAED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2B82B4-7EB1-9CF1-B5FD-0F4D0D6B86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D48CCC-C0E3-07AB-CD38-1D33C3C4E5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kern="100" dirty="0"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C67EB1-74D6-A242-4097-0EFB566046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711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620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736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008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4615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101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Plain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36B83B-A5E4-524E-96A9-DFC12D58F12A}"/>
              </a:ext>
            </a:extLst>
          </p:cNvPr>
          <p:cNvSpPr/>
          <p:nvPr userDrawn="1"/>
        </p:nvSpPr>
        <p:spPr>
          <a:xfrm>
            <a:off x="914400" y="0"/>
            <a:ext cx="54864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1DF1AC-1D08-B945-A034-B740A35902F9}"/>
              </a:ext>
            </a:extLst>
          </p:cNvPr>
          <p:cNvSpPr txBox="1"/>
          <p:nvPr userDrawn="1"/>
        </p:nvSpPr>
        <p:spPr>
          <a:xfrm>
            <a:off x="3017837" y="7525871"/>
            <a:ext cx="3657600" cy="2286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800">
                <a:solidFill>
                  <a:srgbClr val="616265">
                    <a:alpha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PNNL is operated by Battelle for the U.S. Department of Energy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743200"/>
            <a:ext cx="4572000" cy="18288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r">
              <a:defRPr sz="4800" b="1">
                <a:solidFill>
                  <a:srgbClr val="31B8CA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061D5F4-8719-384B-945C-9A27060F99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70529" y="5669280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8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/>
              <a:t>Click to add presenter’s name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3E2D432E-6648-6643-9C6E-38B1EFF5E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71600" y="5983356"/>
            <a:ext cx="4572000" cy="27432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600">
                <a:solidFill>
                  <a:srgbClr val="616265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/>
            </a:lvl2pPr>
            <a:lvl3pPr marL="1097280" indent="0">
              <a:buNone/>
              <a:defRPr/>
            </a:lvl3pPr>
            <a:lvl4pPr marL="1645920" indent="0">
              <a:buNone/>
              <a:defRPr/>
            </a:lvl4pPr>
            <a:lvl5pPr marL="2194560" indent="0">
              <a:buNone/>
              <a:defRPr/>
            </a:lvl5pPr>
          </a:lstStyle>
          <a:p>
            <a:pPr lvl="0"/>
            <a:r>
              <a:rPr lang="en-US"/>
              <a:t>Click to add presenter’s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15389B-4BB4-1644-9B7E-35A85D0C1E3B}"/>
              </a:ext>
            </a:extLst>
          </p:cNvPr>
          <p:cNvSpPr txBox="1"/>
          <p:nvPr userDrawn="1"/>
        </p:nvSpPr>
        <p:spPr>
          <a:xfrm>
            <a:off x="3710609" y="-1245704"/>
            <a:ext cx="18473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5A7D3E1-BCC3-C843-81A0-EA4EDFB4452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4185" y="6522990"/>
            <a:ext cx="1141787" cy="11141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6617363-F73D-B74F-9647-C9D747AC702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17837" y="7178040"/>
            <a:ext cx="824484" cy="228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290C8FB-601C-A04C-84F7-213A857D3E6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022843" y="7249637"/>
            <a:ext cx="929809" cy="155448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9D9DB338-5D5C-4ACA-9ECF-C3E34C4412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651641" y="4915645"/>
            <a:ext cx="3290888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ABD4F8E3-4ED9-44B4-99E6-8A3D2CF8D415}" type="datetime4">
              <a:rPr lang="en-US" smtClean="0"/>
              <a:pPr/>
              <a:t>June 4, 2025</a:t>
            </a:fld>
            <a:endParaRPr lang="en-US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F55B65E8-4040-44D0-A4FE-A050FD948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730118"/>
            <a:ext cx="493712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4046AA2-A0FD-C249-89FD-099B46D9C8F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370529" y="990170"/>
            <a:ext cx="3506322" cy="114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0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6026595-8D7E-D24C-9263-B65316A326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457200"/>
            <a:ext cx="7772400" cy="7315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D0CE8D1-2F12-5A44-A6B5-2CD466F52A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0" y="6858000"/>
            <a:ext cx="77724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9B87A2-8960-403D-AE0D-D549462722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31B8C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slide title</a:t>
            </a:r>
          </a:p>
        </p:txBody>
      </p:sp>
      <p:sp>
        <p:nvSpPr>
          <p:cNvPr id="11" name="Content Placeholder 13">
            <a:extLst>
              <a:ext uri="{FF2B5EF4-FFF2-40B4-BE49-F238E27FC236}">
                <a16:creationId xmlns:a16="http://schemas.microsoft.com/office/drawing/2014/main" id="{29354FF4-9871-4E1B-A45A-ABAA2BE2B69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7EFCEB6-2E27-4C42-A1E5-AC8A8BA83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A86FAFB9-0DC0-4AB0-9E8B-6EC7C8ABAA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847A737-46A2-5649-BC5A-0E56869A8F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0529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2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0C408BC-A7DE-4A08-AD26-56414D2DD80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6430642" y="457199"/>
            <a:ext cx="7772400" cy="73152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3C58F0F-5237-4527-BB8E-6EEF623543B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33D0FD2D-15F4-4320-9C04-2023CAB47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/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08FBEF60-4239-4E67-A385-B22B813AD4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7614967-FAA9-4DA9-B7DE-539AA8923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31B8C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slide 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98AE6C3-2F0B-1E45-8EBC-DC322E62BB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0529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34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1406DC-BAEC-4717-8F68-46C92F166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05834" y="145430"/>
            <a:ext cx="10067365" cy="1100666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31B8C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slide title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28E3363-7137-4431-9927-3AE087A5B2B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57399"/>
            <a:ext cx="12801600" cy="5486401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E76F451D-D169-4CA9-91EE-97F19A35C6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8A19F790-0343-4862-A140-1B409986B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883A7DC-238F-CA40-A11B-F99AF6B91D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0529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79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D00854A-4EC7-2D48-A025-5B0B48548B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515600" y="4572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7A8C708-D197-CF47-8089-89928BE1E3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00800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C4D2EBC-B863-FD49-A9DF-13815630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15600" y="4343400"/>
            <a:ext cx="3657600" cy="3429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93B472-4A32-7C41-A565-485FDC3E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0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9F7807A-D120-BD49-9CBD-9174F26D79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00800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8ED17FC-CAF8-9A40-9A88-897DEF9CFE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15600" y="29718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A16FA60-8BA9-8B4A-86AA-F8336C26C7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515600" y="6858000"/>
            <a:ext cx="3657600" cy="9144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7DC2EC3E-C641-FD49-9F15-878B1AFFFD9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648737A-DE0E-48DB-87F0-65418715CF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71599" y="2295525"/>
            <a:ext cx="4572001" cy="1590675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31B8C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slide title</a:t>
            </a:r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97DA340F-6103-4F2C-B3B8-8D8A524DC19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394459" y="4373033"/>
            <a:ext cx="4572000" cy="3429000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Date Placeholder 1">
            <a:extLst>
              <a:ext uri="{FF2B5EF4-FFF2-40B4-BE49-F238E27FC236}">
                <a16:creationId xmlns:a16="http://schemas.microsoft.com/office/drawing/2014/main" id="{EE384947-F0AD-4E73-95AD-CAD4DEE446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/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8259C4D6-850D-4393-9434-3F69451FB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FBCA9D2-D550-5E46-AFC6-B80653F8DE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0529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39496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743200"/>
            <a:ext cx="4069080" cy="23774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429768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0" name="Date Placeholder 1">
            <a:extLst>
              <a:ext uri="{FF2B5EF4-FFF2-40B4-BE49-F238E27FC236}">
                <a16:creationId xmlns:a16="http://schemas.microsoft.com/office/drawing/2014/main" id="{E4CF0CE7-333F-4604-B518-6F7EE2AA82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/>
          </a:p>
        </p:txBody>
      </p:sp>
      <p:sp>
        <p:nvSpPr>
          <p:cNvPr id="31" name="Footer Placeholder 2">
            <a:extLst>
              <a:ext uri="{FF2B5EF4-FFF2-40B4-BE49-F238E27FC236}">
                <a16:creationId xmlns:a16="http://schemas.microsoft.com/office/drawing/2014/main" id="{21303C4E-FB0C-4A46-BF34-C99D885AA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32" name="Content Placeholder 4">
            <a:extLst>
              <a:ext uri="{FF2B5EF4-FFF2-40B4-BE49-F238E27FC236}">
                <a16:creationId xmlns:a16="http://schemas.microsoft.com/office/drawing/2014/main" id="{C14080C3-5390-4F4E-9C88-2C080B5CE5D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371600" y="2194560"/>
            <a:ext cx="12801600" cy="52588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822960" indent="-274320">
              <a:buFont typeface="Wingdings" panose="05000000000000000000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1600" indent="-27432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68880" indent="-274320">
              <a:buFont typeface="Wingdings" panose="05000000000000000000" pitchFamily="2" charset="2"/>
              <a:buChar char="§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8520C0B-63E4-8146-B06F-2D4679E9C0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05834" y="145430"/>
            <a:ext cx="10067365" cy="1100666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31B8C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slide title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9D5B5DF9-BA3C-3F40-BA07-CED710204B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0529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08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60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7160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73786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86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04120" y="5060515"/>
            <a:ext cx="4069080" cy="2711885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104120" y="2066544"/>
            <a:ext cx="4069080" cy="2715768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8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7160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7160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786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73786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04120" y="3959352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04120" y="6949440"/>
            <a:ext cx="4069080" cy="8229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54864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9728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4592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19456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Date Placeholder 1">
            <a:extLst>
              <a:ext uri="{FF2B5EF4-FFF2-40B4-BE49-F238E27FC236}">
                <a16:creationId xmlns:a16="http://schemas.microsoft.com/office/drawing/2014/main" id="{68F188F7-153E-49D5-8DFC-1902520470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/>
          </a:p>
        </p:txBody>
      </p:sp>
      <p:sp>
        <p:nvSpPr>
          <p:cNvPr id="29" name="Footer Placeholder 2">
            <a:extLst>
              <a:ext uri="{FF2B5EF4-FFF2-40B4-BE49-F238E27FC236}">
                <a16:creationId xmlns:a16="http://schemas.microsoft.com/office/drawing/2014/main" id="{578EF931-9BED-4D2C-8850-F588C3E36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F80F1A3-CAFA-0B44-BCCA-72F4C1583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05834" y="145430"/>
            <a:ext cx="10067365" cy="1100666"/>
          </a:xfrm>
          <a:prstGeom prst="rect">
            <a:avLst/>
          </a:prstGeom>
        </p:spPr>
        <p:txBody>
          <a:bodyPr lIns="0" anchor="b"/>
          <a:lstStyle>
            <a:lvl1pPr>
              <a:defRPr lang="en-US" sz="3600" b="1" kern="1200" dirty="0">
                <a:solidFill>
                  <a:srgbClr val="31B8CA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slide title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9B41B97-6C3F-5440-AD72-C908A157F4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0529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92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5029200" y="0"/>
            <a:ext cx="96012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rgbClr val="B3B3B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8F28E1ED-1888-403E-AAF0-8053EF9DF5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703408" y="7795155"/>
            <a:ext cx="3108007" cy="4344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9B7EE7B1-A6C1-4E39-8665-A73ED03F32E1}" type="datetimeFigureOut">
              <a:rPr lang="en-US" smtClean="0"/>
              <a:pPr/>
              <a:t>6/4/2025</a:t>
            </a:fld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227E8059-8EC0-42A2-8A9E-251427CDC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6" y="7772400"/>
            <a:ext cx="12007821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A2A268-5EED-4542-B1B7-BDE37E97BF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0529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14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/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994296" y="7772400"/>
            <a:ext cx="453223" cy="4572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2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66D1A4-6DD7-B54C-AB7B-63074374BB93}"/>
              </a:ext>
            </a:extLst>
          </p:cNvPr>
          <p:cNvSpPr txBox="1"/>
          <p:nvPr userDrawn="1"/>
        </p:nvSpPr>
        <p:spPr>
          <a:xfrm>
            <a:off x="1371600" y="2057400"/>
            <a:ext cx="4572000" cy="44655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800" b="1">
                <a:solidFill>
                  <a:srgbClr val="31B8C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 you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B62A8373-42F9-431F-865E-129CCA004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9247" y="7772400"/>
            <a:ext cx="547155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4BE25C-8093-7D44-A61B-32DE6D2D27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4185" y="6522990"/>
            <a:ext cx="1141787" cy="11141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A9D1203-D481-C544-A484-B59C41F3B08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70529" y="427567"/>
            <a:ext cx="2481718" cy="80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7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729221F-20F2-144C-A638-0A6C756C26C9}"/>
              </a:ext>
            </a:extLst>
          </p:cNvPr>
          <p:cNvSpPr/>
          <p:nvPr userDrawn="1"/>
        </p:nvSpPr>
        <p:spPr>
          <a:xfrm>
            <a:off x="914400" y="0"/>
            <a:ext cx="5486400" cy="8229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AA279-64AD-4C24-987C-D056E5350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9037" y="7627938"/>
            <a:ext cx="4937125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107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FD0D9-1CAC-4FBD-8120-CBD5A07EB9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Implications of AI and data center service demand on energy, water, and economic systems</a:t>
            </a:r>
          </a:p>
        </p:txBody>
      </p:sp>
      <p:sp>
        <p:nvSpPr>
          <p:cNvPr id="3" name="Date Placeholder 5">
            <a:extLst>
              <a:ext uri="{FF2B5EF4-FFF2-40B4-BE49-F238E27FC236}">
                <a16:creationId xmlns:a16="http://schemas.microsoft.com/office/drawing/2014/main" id="{AB9F4136-A010-7E48-2C04-23DFF2EA10BE}"/>
              </a:ext>
            </a:extLst>
          </p:cNvPr>
          <p:cNvSpPr txBox="1">
            <a:spLocks/>
          </p:cNvSpPr>
          <p:nvPr/>
        </p:nvSpPr>
        <p:spPr>
          <a:xfrm>
            <a:off x="2312125" y="5555310"/>
            <a:ext cx="3630403" cy="9223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109728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4864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>
                <a:solidFill>
                  <a:schemeClr val="tx1"/>
                </a:solidFill>
              </a:rPr>
              <a:t>Stephanie Morris, Tom Wild, </a:t>
            </a:r>
            <a:r>
              <a:rPr lang="en-US" sz="2000" err="1">
                <a:solidFill>
                  <a:schemeClr val="tx1"/>
                </a:solidFill>
              </a:rPr>
              <a:t>Mengqi</a:t>
            </a:r>
            <a:r>
              <a:rPr lang="en-US" sz="2000">
                <a:solidFill>
                  <a:schemeClr val="tx1"/>
                </a:solidFill>
              </a:rPr>
              <a:t> Zhao, </a:t>
            </a:r>
            <a:r>
              <a:rPr lang="en-US" sz="2000" err="1">
                <a:solidFill>
                  <a:schemeClr val="tx1"/>
                </a:solidFill>
              </a:rPr>
              <a:t>Pralit</a:t>
            </a:r>
            <a:r>
              <a:rPr lang="en-US" sz="2000">
                <a:solidFill>
                  <a:schemeClr val="tx1"/>
                </a:solidFill>
              </a:rPr>
              <a:t> Patel, Marshall Wise</a:t>
            </a:r>
          </a:p>
        </p:txBody>
      </p:sp>
      <p:sp>
        <p:nvSpPr>
          <p:cNvPr id="4" name="Date Placeholder 5">
            <a:extLst>
              <a:ext uri="{FF2B5EF4-FFF2-40B4-BE49-F238E27FC236}">
                <a16:creationId xmlns:a16="http://schemas.microsoft.com/office/drawing/2014/main" id="{B511134A-3B0A-DA9F-6387-9269390E0128}"/>
              </a:ext>
            </a:extLst>
          </p:cNvPr>
          <p:cNvSpPr txBox="1">
            <a:spLocks/>
          </p:cNvSpPr>
          <p:nvPr/>
        </p:nvSpPr>
        <p:spPr>
          <a:xfrm>
            <a:off x="2207851" y="4602490"/>
            <a:ext cx="3630403" cy="9223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109728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54864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GCAM Annual Meeting</a:t>
            </a:r>
          </a:p>
          <a:p>
            <a:r>
              <a:rPr lang="en-US" sz="1600">
                <a:solidFill>
                  <a:schemeClr val="bg1">
                    <a:lumMod val="50000"/>
                  </a:schemeClr>
                </a:solidFill>
              </a:rPr>
              <a:t>3 June 2025</a:t>
            </a:r>
          </a:p>
        </p:txBody>
      </p:sp>
    </p:spTree>
    <p:extLst>
      <p:ext uri="{BB962C8B-B14F-4D97-AF65-F5344CB8AC3E}">
        <p14:creationId xmlns:p14="http://schemas.microsoft.com/office/powerpoint/2010/main" val="116039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293922-8D07-7AD2-00CF-C5BA786AF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3782C36-2DCF-553B-292D-FB67EEB81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GCAM represents multiple services, technologies, and data center building types</a:t>
            </a: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CF9548B3-C0DD-1815-17AC-4879C1D13E5F}"/>
              </a:ext>
            </a:extLst>
          </p:cNvPr>
          <p:cNvSpPr txBox="1">
            <a:spLocks/>
          </p:cNvSpPr>
          <p:nvPr/>
        </p:nvSpPr>
        <p:spPr>
          <a:xfrm>
            <a:off x="9496925" y="1766047"/>
            <a:ext cx="4723981" cy="6153310"/>
          </a:xfrm>
          <a:prstGeom prst="rect">
            <a:avLst/>
          </a:prstGeom>
        </p:spPr>
        <p:txBody>
          <a:bodyPr/>
          <a:lstStyle>
            <a:lvl1pPr marL="274320" indent="-274320" algn="l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8229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3716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ü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9202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46888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301752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1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/>
              <a:t>Data center services (TFLOP)</a:t>
            </a:r>
          </a:p>
          <a:p>
            <a:pPr lvl="1"/>
            <a:r>
              <a:rPr lang="en-US" sz="2000"/>
              <a:t>Email, storage</a:t>
            </a:r>
          </a:p>
          <a:p>
            <a:pPr lvl="1"/>
            <a:r>
              <a:rPr lang="en-US" sz="2000"/>
              <a:t>Cloud computing</a:t>
            </a:r>
          </a:p>
          <a:p>
            <a:pPr lvl="1"/>
            <a:r>
              <a:rPr lang="en-US" sz="2000"/>
              <a:t>AI (development, training, inference)</a:t>
            </a:r>
          </a:p>
          <a:p>
            <a:r>
              <a:rPr lang="en-US" sz="2400"/>
              <a:t>Data center building types (m</a:t>
            </a:r>
            <a:r>
              <a:rPr lang="en-US" sz="2400" baseline="30000"/>
              <a:t>2</a:t>
            </a:r>
            <a:r>
              <a:rPr lang="en-US" sz="2400"/>
              <a:t>)</a:t>
            </a:r>
          </a:p>
          <a:p>
            <a:pPr lvl="1"/>
            <a:r>
              <a:rPr lang="en-US" sz="2000"/>
              <a:t>Traditional</a:t>
            </a:r>
          </a:p>
          <a:p>
            <a:pPr lvl="1"/>
            <a:r>
              <a:rPr lang="en-US" sz="2000"/>
              <a:t>Hyperscale</a:t>
            </a:r>
          </a:p>
          <a:p>
            <a:r>
              <a:rPr lang="en-US" sz="2400"/>
              <a:t>IT technologies</a:t>
            </a:r>
          </a:p>
          <a:p>
            <a:pPr lvl="1"/>
            <a:r>
              <a:rPr lang="en-US" sz="2000"/>
              <a:t>Service efficiency (EJ/TFLOP)</a:t>
            </a:r>
          </a:p>
          <a:p>
            <a:pPr lvl="1"/>
            <a:r>
              <a:rPr lang="en-US" sz="2000"/>
              <a:t>Cost ($/TFLOP)</a:t>
            </a:r>
          </a:p>
          <a:p>
            <a:pPr lvl="1"/>
            <a:r>
              <a:rPr lang="en-US" sz="2000"/>
              <a:t>Cooling requirements</a:t>
            </a:r>
          </a:p>
          <a:p>
            <a:r>
              <a:rPr lang="en-US" sz="2400"/>
              <a:t>Cooling technologies</a:t>
            </a:r>
          </a:p>
          <a:p>
            <a:pPr lvl="1"/>
            <a:r>
              <a:rPr lang="en-US" sz="2000"/>
              <a:t>Water (km</a:t>
            </a:r>
            <a:r>
              <a:rPr lang="en-US" sz="2000" baseline="30000"/>
              <a:t>3</a:t>
            </a:r>
            <a:r>
              <a:rPr lang="en-US" sz="2000"/>
              <a:t>)</a:t>
            </a:r>
          </a:p>
          <a:p>
            <a:pPr lvl="1"/>
            <a:r>
              <a:rPr lang="en-US" sz="2000"/>
              <a:t>Energy (EJ)</a:t>
            </a:r>
          </a:p>
          <a:p>
            <a:pPr lvl="1"/>
            <a:r>
              <a:rPr lang="en-US" sz="2000"/>
              <a:t>Cost ($)</a:t>
            </a:r>
          </a:p>
        </p:txBody>
      </p:sp>
      <p:pic>
        <p:nvPicPr>
          <p:cNvPr id="9" name="Picture 8" descr="Diagram&#10;&#10;AI-generated content may be incorrect.">
            <a:extLst>
              <a:ext uri="{FF2B5EF4-FFF2-40B4-BE49-F238E27FC236}">
                <a16:creationId xmlns:a16="http://schemas.microsoft.com/office/drawing/2014/main" id="{5C20848B-93E8-CBCE-71CE-9909A0470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2954" y="1766047"/>
            <a:ext cx="7274986" cy="612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71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6D436-60BA-3A58-2849-CE4906C21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46CC95-E114-BA5D-2046-138D0C896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FE97E9-55F2-28A8-C717-28F08C3B7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Research gap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1FB02E-BBD5-33EE-8A3C-928B0173C46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130879"/>
            <a:ext cx="12622696" cy="5641521"/>
          </a:xfrm>
        </p:spPr>
        <p:txBody>
          <a:bodyPr/>
          <a:lstStyle/>
          <a:p>
            <a:pPr marL="0" indent="0">
              <a:buNone/>
            </a:pPr>
            <a:r>
              <a:rPr lang="en-US" sz="3600" i="1" kern="100">
                <a:ea typeface="Aptos" panose="020B0004020202020204" pitchFamily="34" charset="0"/>
                <a:cs typeface="Arial" panose="020B0604020202020204" pitchFamily="34" charset="0"/>
              </a:rPr>
              <a:t>Demand for </a:t>
            </a:r>
            <a:r>
              <a:rPr lang="en-US" sz="3600" i="1" kern="100">
                <a:solidFill>
                  <a:srgbClr val="0081AB"/>
                </a:solidFill>
                <a:ea typeface="Aptos" panose="020B0004020202020204" pitchFamily="34" charset="0"/>
                <a:cs typeface="Arial" panose="020B0604020202020204" pitchFamily="34" charset="0"/>
              </a:rPr>
              <a:t>data center services and facilities</a:t>
            </a:r>
            <a:r>
              <a:rPr lang="en-US" sz="3600" i="1" kern="100">
                <a:ea typeface="Aptos" panose="020B0004020202020204" pitchFamily="34" charset="0"/>
                <a:cs typeface="Arial" panose="020B0604020202020204" pitchFamily="34" charset="0"/>
              </a:rPr>
              <a:t> will change in the coming years, with implications for </a:t>
            </a:r>
            <a:r>
              <a:rPr lang="en-US" sz="3600" i="1" kern="100">
                <a:solidFill>
                  <a:srgbClr val="0081AB"/>
                </a:solidFill>
                <a:ea typeface="Aptos" panose="020B0004020202020204" pitchFamily="34" charset="0"/>
                <a:cs typeface="Arial" panose="020B0604020202020204" pitchFamily="34" charset="0"/>
              </a:rPr>
              <a:t>multiple sectors</a:t>
            </a:r>
            <a:r>
              <a:rPr lang="en-US" sz="3600" i="1" kern="100">
                <a:ea typeface="Aptos" panose="020B0004020202020204" pitchFamily="34" charset="0"/>
                <a:cs typeface="Arial" panose="020B0604020202020204" pitchFamily="34" charset="0"/>
              </a:rPr>
              <a:t>, both in </a:t>
            </a:r>
            <a:r>
              <a:rPr lang="en-US" sz="3600" i="1" kern="100">
                <a:solidFill>
                  <a:srgbClr val="0081AB"/>
                </a:solidFill>
                <a:ea typeface="Aptos" panose="020B0004020202020204" pitchFamily="34" charset="0"/>
                <a:cs typeface="Arial" panose="020B0604020202020204" pitchFamily="34" charset="0"/>
              </a:rPr>
              <a:t>competition for resources</a:t>
            </a:r>
            <a:r>
              <a:rPr lang="en-US" sz="3600" i="1" kern="100">
                <a:ea typeface="Aptos" panose="020B0004020202020204" pitchFamily="34" charset="0"/>
                <a:cs typeface="Arial" panose="020B0604020202020204" pitchFamily="34" charset="0"/>
              </a:rPr>
              <a:t> and potential </a:t>
            </a:r>
            <a:r>
              <a:rPr lang="en-US" sz="3600" i="1" kern="100">
                <a:solidFill>
                  <a:srgbClr val="0081AB"/>
                </a:solidFill>
                <a:ea typeface="Aptos" panose="020B0004020202020204" pitchFamily="34" charset="0"/>
                <a:cs typeface="Arial" panose="020B0604020202020204" pitchFamily="34" charset="0"/>
              </a:rPr>
              <a:t>feedbacks to the economy</a:t>
            </a:r>
            <a:r>
              <a:rPr lang="en-US" sz="3600" i="1" kern="100">
                <a:ea typeface="Aptos" panose="020B0004020202020204" pitchFamily="34" charset="0"/>
                <a:cs typeface="Arial" panose="020B0604020202020204" pitchFamily="34" charset="0"/>
              </a:rPr>
              <a:t>. </a:t>
            </a:r>
            <a:r>
              <a:rPr lang="en-US" sz="3600" i="1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he </a:t>
            </a:r>
            <a:r>
              <a:rPr lang="en-US" i="1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growth of data centers?</a:t>
            </a:r>
          </a:p>
        </p:txBody>
      </p:sp>
    </p:spTree>
    <p:extLst>
      <p:ext uri="{BB962C8B-B14F-4D97-AF65-F5344CB8AC3E}">
        <p14:creationId xmlns:p14="http://schemas.microsoft.com/office/powerpoint/2010/main" val="35953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87ADBA-CA4F-9641-A310-CFA1944923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79F69D-BF25-22DF-9901-41F7310BF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C5A4E5F-57B4-DC3B-5E10-2CE7A7294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Research questions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CBAB27-8BF5-B4DB-D343-07A3BE19B3D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1685925"/>
            <a:ext cx="12622696" cy="6086475"/>
          </a:xfrm>
        </p:spPr>
        <p:txBody>
          <a:bodyPr/>
          <a:lstStyle/>
          <a:p>
            <a:r>
              <a:rPr lang="en-US" sz="3600" i="1" kern="100">
                <a:ea typeface="Aptos" panose="020B0004020202020204" pitchFamily="34" charset="0"/>
                <a:cs typeface="Arial" panose="020B0604020202020204" pitchFamily="34" charset="0"/>
              </a:rPr>
              <a:t>What are the </a:t>
            </a:r>
            <a:r>
              <a:rPr lang="en-US" sz="3600" i="1" kern="100">
                <a:solidFill>
                  <a:srgbClr val="0081AB"/>
                </a:solidFill>
                <a:ea typeface="Aptos" panose="020B0004020202020204" pitchFamily="34" charset="0"/>
                <a:cs typeface="Arial" panose="020B0604020202020204" pitchFamily="34" charset="0"/>
              </a:rPr>
              <a:t>key processes, drivers, and uncertainties</a:t>
            </a:r>
            <a:r>
              <a:rPr lang="en-US" sz="3600" i="1" kern="100">
                <a:ea typeface="Aptos" panose="020B0004020202020204" pitchFamily="34" charset="0"/>
                <a:cs typeface="Arial" panose="020B0604020202020204" pitchFamily="34" charset="0"/>
              </a:rPr>
              <a:t> impacting the future growth of data center services and data center expansion?</a:t>
            </a:r>
          </a:p>
          <a:p>
            <a:pPr marR="0" lvl="0"/>
            <a:endParaRPr lang="en-US" sz="1050" i="1" kern="100">
              <a:effectLst/>
              <a:latin typeface="Calibri" panose="020F050202020403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r>
              <a:rPr lang="en-US" sz="3600" i="1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What effects could AI have on economic growth, through changes in sectoral and feedbacks to labor productivity?</a:t>
            </a:r>
          </a:p>
          <a:p>
            <a:pPr marR="0" lvl="0"/>
            <a:endParaRPr lang="en-US" sz="1800" i="1" kern="100">
              <a:solidFill>
                <a:schemeClr val="bg1"/>
              </a:solidFill>
              <a:effectLst/>
              <a:latin typeface="Calibri" panose="020F050202020403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R="0" lvl="0"/>
            <a:r>
              <a:rPr lang="en-US" sz="3600" i="1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How will electricity, water, and land systems be impacted by DC/AI expansion? </a:t>
            </a:r>
          </a:p>
          <a:p>
            <a:endParaRPr lang="en-US" sz="1800" i="1" kern="100">
              <a:solidFill>
                <a:schemeClr val="bg1"/>
              </a:solidFill>
              <a:effectLst/>
              <a:latin typeface="Calibri" panose="020F050202020403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R="0" lvl="0"/>
            <a:r>
              <a:rPr lang="en-US" sz="3600" i="1" kern="100">
                <a:solidFill>
                  <a:schemeClr val="bg1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What physical constraints might limit the growth of data centers?</a:t>
            </a:r>
          </a:p>
        </p:txBody>
      </p:sp>
    </p:spTree>
    <p:extLst>
      <p:ext uri="{BB962C8B-B14F-4D97-AF65-F5344CB8AC3E}">
        <p14:creationId xmlns:p14="http://schemas.microsoft.com/office/powerpoint/2010/main" val="391897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35514-AC9E-BD20-024F-F2E2080893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CC3C6B-5DDE-6625-34A1-3C73DCD4C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ABF01A-9E4B-146D-3ACF-253114C77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/>
                <a:ea typeface="Calibri"/>
                <a:cs typeface="Calibri"/>
              </a:rPr>
              <a:t>Research questions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E194FF-09B0-9203-C667-BAE8D91EE132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1685925"/>
            <a:ext cx="12622696" cy="6086475"/>
          </a:xfrm>
        </p:spPr>
        <p:txBody>
          <a:bodyPr/>
          <a:lstStyle/>
          <a:p>
            <a:r>
              <a:rPr lang="en-US" sz="3600" i="1" kern="100" dirty="0">
                <a:solidFill>
                  <a:schemeClr val="bg1">
                    <a:lumMod val="85000"/>
                  </a:schemeClr>
                </a:solidFill>
                <a:ea typeface="Aptos" panose="020B0004020202020204" pitchFamily="34" charset="0"/>
                <a:cs typeface="Arial" panose="020B0604020202020204" pitchFamily="34" charset="0"/>
              </a:rPr>
              <a:t>What are the key processes, drivers, and uncertainties impacting the future growth of data center services and data center expansion?</a:t>
            </a:r>
          </a:p>
          <a:p>
            <a:pPr marR="0" lvl="0"/>
            <a:endParaRPr lang="en-US" sz="1800" i="1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r>
              <a:rPr lang="en-US" sz="3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What </a:t>
            </a:r>
            <a:r>
              <a:rPr lang="en-US" sz="3600" i="1" kern="100" dirty="0">
                <a:solidFill>
                  <a:srgbClr val="0081A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effects could AI have on the economy</a:t>
            </a:r>
            <a:r>
              <a:rPr lang="en-US" sz="3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, through changes in sectoral composition and feedbacks to labor productivity?</a:t>
            </a:r>
          </a:p>
          <a:p>
            <a:pPr marR="0" lvl="0"/>
            <a:endParaRPr lang="en-US" sz="1800" i="1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R="0" lvl="0"/>
            <a:r>
              <a:rPr lang="en-US" sz="3600" i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How will electricity, water, and land systems be impacted by DC/AI expansion? </a:t>
            </a:r>
          </a:p>
          <a:p>
            <a:endParaRPr lang="en-US" sz="1800" i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R="0" lvl="0"/>
            <a:r>
              <a:rPr lang="en-US" sz="3600" i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What physical constraints might limit the growth of data centers?</a:t>
            </a:r>
          </a:p>
        </p:txBody>
      </p:sp>
    </p:spTree>
    <p:extLst>
      <p:ext uri="{BB962C8B-B14F-4D97-AF65-F5344CB8AC3E}">
        <p14:creationId xmlns:p14="http://schemas.microsoft.com/office/powerpoint/2010/main" val="146051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EDCE84-1F24-0858-2F35-E19A77AA8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057A9C-1F21-E73F-F439-B818A1729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3A9F22-2DAD-CDA5-7676-358329E6A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/>
                <a:ea typeface="Calibri"/>
                <a:cs typeface="Calibri"/>
              </a:rPr>
              <a:t>Research questions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388D45-9A57-64AA-F22B-56162034F61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1685925"/>
            <a:ext cx="12622696" cy="6086475"/>
          </a:xfrm>
        </p:spPr>
        <p:txBody>
          <a:bodyPr/>
          <a:lstStyle/>
          <a:p>
            <a:r>
              <a:rPr lang="en-US" sz="3600" i="1" kern="100" dirty="0">
                <a:solidFill>
                  <a:schemeClr val="bg1">
                    <a:lumMod val="85000"/>
                  </a:schemeClr>
                </a:solidFill>
                <a:ea typeface="Aptos" panose="020B0004020202020204" pitchFamily="34" charset="0"/>
                <a:cs typeface="Arial" panose="020B0604020202020204" pitchFamily="34" charset="0"/>
              </a:rPr>
              <a:t>What are the key processes, drivers, and uncertainties impacting the future growth of data center services and data center expansion?</a:t>
            </a:r>
          </a:p>
          <a:p>
            <a:pPr marR="0" lvl="0"/>
            <a:endParaRPr lang="en-US" sz="1800" i="1" kern="100" dirty="0">
              <a:solidFill>
                <a:schemeClr val="bg1">
                  <a:lumMod val="85000"/>
                </a:schemeClr>
              </a:solidFill>
              <a:effectLst/>
              <a:latin typeface="Calibri" panose="020F050202020403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r>
              <a:rPr lang="en-US" sz="3600" i="1" kern="100" dirty="0">
                <a:solidFill>
                  <a:schemeClr val="bg1">
                    <a:lumMod val="85000"/>
                  </a:schemeClr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What effects could AI have on the economy, through changes in sectoral </a:t>
            </a:r>
            <a:r>
              <a:rPr lang="en-US" sz="3600" i="1" kern="100" dirty="0">
                <a:solidFill>
                  <a:schemeClr val="bg1">
                    <a:lumMod val="85000"/>
                  </a:schemeClr>
                </a:solidFill>
                <a:ea typeface="Aptos" panose="020B0004020202020204" pitchFamily="34" charset="0"/>
                <a:cs typeface="Arial" panose="020B0604020202020204" pitchFamily="34" charset="0"/>
              </a:rPr>
              <a:t>composition and </a:t>
            </a:r>
            <a:r>
              <a:rPr lang="en-US" sz="3600" i="1" kern="100" dirty="0">
                <a:solidFill>
                  <a:schemeClr val="bg1">
                    <a:lumMod val="85000"/>
                  </a:schemeClr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feedbacks to labor productivity?</a:t>
            </a:r>
          </a:p>
          <a:p>
            <a:pPr marR="0" lvl="0"/>
            <a:endParaRPr lang="en-US" sz="1800" i="1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R="0" lvl="0"/>
            <a:r>
              <a:rPr lang="en-US" sz="3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How will </a:t>
            </a:r>
            <a:r>
              <a:rPr lang="en-US" sz="3600" i="1" kern="100" dirty="0">
                <a:solidFill>
                  <a:srgbClr val="0081A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electricity, water, and land systems</a:t>
            </a:r>
            <a:r>
              <a:rPr lang="en-US" sz="3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be impacted by DC/AI expansion? </a:t>
            </a:r>
          </a:p>
          <a:p>
            <a:endParaRPr lang="en-US" sz="1800" i="1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R="0" lvl="0"/>
            <a:r>
              <a:rPr lang="en-US" sz="3600" i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What physical constraints might limit the growth of data centers?</a:t>
            </a:r>
          </a:p>
        </p:txBody>
      </p:sp>
    </p:spTree>
    <p:extLst>
      <p:ext uri="{BB962C8B-B14F-4D97-AF65-F5344CB8AC3E}">
        <p14:creationId xmlns:p14="http://schemas.microsoft.com/office/powerpoint/2010/main" val="424332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6CC50-8524-8101-CDA6-3A885BFB6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87D7D0-F234-B52F-41AA-48E432303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6B2D53-891E-46C0-4017-675B414AE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/>
                <a:ea typeface="Calibri"/>
                <a:cs typeface="Calibri"/>
              </a:rPr>
              <a:t>Research questions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0DB786-AC8F-07F8-855E-55115F588E43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1685925"/>
            <a:ext cx="12622696" cy="6086475"/>
          </a:xfrm>
        </p:spPr>
        <p:txBody>
          <a:bodyPr/>
          <a:lstStyle/>
          <a:p>
            <a:r>
              <a:rPr lang="en-US" sz="3600" i="1" kern="100" dirty="0">
                <a:solidFill>
                  <a:schemeClr val="bg1">
                    <a:lumMod val="85000"/>
                  </a:schemeClr>
                </a:solidFill>
                <a:ea typeface="Aptos" panose="020B0004020202020204" pitchFamily="34" charset="0"/>
                <a:cs typeface="Arial" panose="020B0604020202020204" pitchFamily="34" charset="0"/>
              </a:rPr>
              <a:t>What are the key processes, drivers, and uncertainties impacting the future growth of data center services and data center expansion?</a:t>
            </a:r>
          </a:p>
          <a:p>
            <a:pPr marR="0" lvl="0"/>
            <a:endParaRPr lang="en-US" sz="1800" i="1" kern="100" dirty="0">
              <a:solidFill>
                <a:schemeClr val="bg1">
                  <a:lumMod val="85000"/>
                </a:schemeClr>
              </a:solidFill>
              <a:effectLst/>
              <a:latin typeface="Calibri" panose="020F050202020403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r>
              <a:rPr lang="en-US" sz="3600" i="1" kern="100" dirty="0">
                <a:solidFill>
                  <a:schemeClr val="bg1">
                    <a:lumMod val="85000"/>
                  </a:schemeClr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What effects could AI have on the economy, through changes in sectoral composition and feedbacks to labor productivity?</a:t>
            </a:r>
          </a:p>
          <a:p>
            <a:pPr marR="0" lvl="0"/>
            <a:endParaRPr lang="en-US" sz="1800" i="1" kern="100" dirty="0">
              <a:solidFill>
                <a:schemeClr val="bg1">
                  <a:lumMod val="85000"/>
                </a:schemeClr>
              </a:solidFill>
              <a:effectLst/>
              <a:latin typeface="Calibri" panose="020F050202020403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R="0" lvl="0"/>
            <a:r>
              <a:rPr lang="en-US" sz="3600" i="1" kern="100" dirty="0">
                <a:solidFill>
                  <a:schemeClr val="bg1">
                    <a:lumMod val="85000"/>
                  </a:schemeClr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How will electricity, water, and land systems be impacted by DC/AI expansion? </a:t>
            </a:r>
          </a:p>
          <a:p>
            <a:endParaRPr lang="en-US" sz="1800" i="1" kern="100" dirty="0">
              <a:effectLst/>
              <a:latin typeface="Calibri" panose="020F050202020403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R="0" lvl="0"/>
            <a:r>
              <a:rPr lang="en-US" sz="3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What </a:t>
            </a:r>
            <a:r>
              <a:rPr lang="en-US" sz="3600" i="1" kern="100" dirty="0">
                <a:solidFill>
                  <a:srgbClr val="0081AB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physical and societal constraints</a:t>
            </a:r>
            <a:r>
              <a:rPr lang="en-US" sz="3600" i="1" kern="1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might limit the growth of data centers, such as water scarcity or siting decisions?</a:t>
            </a:r>
          </a:p>
        </p:txBody>
      </p:sp>
    </p:spTree>
    <p:extLst>
      <p:ext uri="{BB962C8B-B14F-4D97-AF65-F5344CB8AC3E}">
        <p14:creationId xmlns:p14="http://schemas.microsoft.com/office/powerpoint/2010/main" val="121954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273586-7A39-3B0D-3C45-44044A725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A5623EF8-5739-857B-3AB0-FF16DA9BCD53}"/>
              </a:ext>
            </a:extLst>
          </p:cNvPr>
          <p:cNvSpPr txBox="1">
            <a:spLocks/>
          </p:cNvSpPr>
          <p:nvPr/>
        </p:nvSpPr>
        <p:spPr>
          <a:xfrm>
            <a:off x="2281517" y="3564467"/>
            <a:ext cx="10067365" cy="1100666"/>
          </a:xfrm>
          <a:prstGeom prst="rect">
            <a:avLst/>
          </a:prstGeom>
        </p:spPr>
        <p:txBody>
          <a:bodyPr/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28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b="1" dirty="0">
                <a:solidFill>
                  <a:srgbClr val="31B8CA"/>
                </a:solidFill>
                <a:latin typeface="Calibri"/>
                <a:ea typeface="Calibri"/>
                <a:cs typeface="Calibri"/>
              </a:rPr>
              <a:t>GCAM scenarios</a:t>
            </a:r>
            <a:endParaRPr lang="en-US" sz="4800" b="1" dirty="0">
              <a:solidFill>
                <a:srgbClr val="31B8C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36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5B40C0-8F43-35A2-05E3-0F1898D02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5DFB58-19C1-A437-417F-1E3800742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GCAM analysis: scenario design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08834AF9-187F-60BC-8136-EA4A51D9DA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788928"/>
              </p:ext>
            </p:extLst>
          </p:nvPr>
        </p:nvGraphicFramePr>
        <p:xfrm>
          <a:off x="1058780" y="2826259"/>
          <a:ext cx="7876673" cy="330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43141">
                  <a:extLst>
                    <a:ext uri="{9D8B030D-6E8A-4147-A177-3AD203B41FA5}">
                      <a16:colId xmlns:a16="http://schemas.microsoft.com/office/drawing/2014/main" val="2274848845"/>
                    </a:ext>
                  </a:extLst>
                </a:gridCol>
                <a:gridCol w="5333532">
                  <a:extLst>
                    <a:ext uri="{9D8B030D-6E8A-4147-A177-3AD203B41FA5}">
                      <a16:colId xmlns:a16="http://schemas.microsoft.com/office/drawing/2014/main" val="17953487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/>
                        <a:t>Model parameter</a:t>
                      </a:r>
                      <a:endParaRPr lang="en-US" sz="1800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/>
                        <a:t>Description (Low/High)</a:t>
                      </a:r>
                      <a:endParaRPr lang="en-US" sz="1800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7566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solidFill>
                            <a:schemeClr val="tx2"/>
                          </a:solidFill>
                        </a:rPr>
                        <a:t>Service demand (TFLOP)</a:t>
                      </a:r>
                      <a:endParaRPr lang="en-US" sz="180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Slower/faster demand growth rate for services (AI, cloud, traditional)</a:t>
                      </a:r>
                      <a:endParaRPr lang="en-US" sz="1800" i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9555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solidFill>
                            <a:srgbClr val="0070C0"/>
                          </a:solidFill>
                        </a:rPr>
                        <a:t>Service efficiency (EJ/TFLOP)</a:t>
                      </a:r>
                      <a:endParaRPr lang="en-US" sz="1800">
                        <a:solidFill>
                          <a:srgbClr val="0070C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Slower/faster improvement rate for IT equipment energy per unit of service</a:t>
                      </a:r>
                      <a:endParaRPr lang="en-US" sz="1800" i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8638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</a:rPr>
                        <a:t>Power Use Effectiveness </a:t>
                      </a:r>
                      <a:endParaRPr lang="en-US" sz="180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Slower/faster rate of improvement in PUE (total DC electricity per unit of IT electricity)</a:t>
                      </a:r>
                      <a:endParaRPr lang="en-US" sz="1800" i="1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74577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solidFill>
                            <a:srgbClr val="007836"/>
                          </a:solidFill>
                        </a:rPr>
                        <a:t>Water Use Effectiveness (L/kWh)</a:t>
                      </a:r>
                      <a:endParaRPr lang="en-US" sz="1800">
                        <a:solidFill>
                          <a:srgbClr val="007836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Slower/faster rate of improvement in WUE (water usage per unit of IT electricity)</a:t>
                      </a:r>
                      <a:endParaRPr lang="en-US" sz="1800" i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772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Reference</a:t>
                      </a:r>
                      <a:endParaRPr lang="en-US" sz="180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Current trends across all four parameters</a:t>
                      </a:r>
                      <a:endParaRPr lang="en-US" sz="1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1709456"/>
                  </a:ext>
                </a:extLst>
              </a:tr>
            </a:tbl>
          </a:graphicData>
        </a:graphic>
      </p:graphicFrame>
      <p:pic>
        <p:nvPicPr>
          <p:cNvPr id="21" name="Picture 20">
            <a:extLst>
              <a:ext uri="{FF2B5EF4-FFF2-40B4-BE49-F238E27FC236}">
                <a16:creationId xmlns:a16="http://schemas.microsoft.com/office/drawing/2014/main" id="{92AA663B-8FF3-E457-3529-22A938176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7748" y="2616375"/>
            <a:ext cx="5582652" cy="372176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9678492-A7DC-EC7A-8619-CC12469E2F50}"/>
              </a:ext>
            </a:extLst>
          </p:cNvPr>
          <p:cNvSpPr txBox="1"/>
          <p:nvPr/>
        </p:nvSpPr>
        <p:spPr>
          <a:xfrm>
            <a:off x="9093988" y="2191643"/>
            <a:ext cx="5079211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Calibri" panose="020F0502020204030204" pitchFamily="34" charset="0"/>
              </a:rPr>
              <a:t>U.S. total DC electricity demand projections</a:t>
            </a:r>
          </a:p>
        </p:txBody>
      </p:sp>
    </p:spTree>
    <p:extLst>
      <p:ext uri="{BB962C8B-B14F-4D97-AF65-F5344CB8AC3E}">
        <p14:creationId xmlns:p14="http://schemas.microsoft.com/office/powerpoint/2010/main" val="364172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7FBD878-FE67-B3C7-8C54-F5D1F8F56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47" y="2254011"/>
            <a:ext cx="7772400" cy="54864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99807C-011A-3037-F012-E2249335F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6E4143-1222-9C3D-03AE-E2CB3712C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GCAM analysis: 2025 state-level data center electricity demand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001864-03D4-8178-33BB-3FD8C1DBEC22}"/>
              </a:ext>
            </a:extLst>
          </p:cNvPr>
          <p:cNvSpPr txBox="1"/>
          <p:nvPr/>
        </p:nvSpPr>
        <p:spPr>
          <a:xfrm>
            <a:off x="2745251" y="1903081"/>
            <a:ext cx="4259243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2025 data center electricity demand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071D6AD-9153-B44B-446E-53B7CD289338}"/>
              </a:ext>
            </a:extLst>
          </p:cNvPr>
          <p:cNvGrpSpPr/>
          <p:nvPr/>
        </p:nvGrpSpPr>
        <p:grpSpPr>
          <a:xfrm>
            <a:off x="8843123" y="3200390"/>
            <a:ext cx="5486411" cy="3657607"/>
            <a:chOff x="8843123" y="3200390"/>
            <a:chExt cx="5486411" cy="3657607"/>
          </a:xfrm>
        </p:grpSpPr>
        <p:pic>
          <p:nvPicPr>
            <p:cNvPr id="8" name="Picture 7" descr="Chart, line chart&#10;&#10;AI-generated content may be incorrect.">
              <a:extLst>
                <a:ext uri="{FF2B5EF4-FFF2-40B4-BE49-F238E27FC236}">
                  <a16:creationId xmlns:a16="http://schemas.microsoft.com/office/drawing/2014/main" id="{76334C6E-0676-E491-7551-AD8037C37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43123" y="3200390"/>
              <a:ext cx="5486411" cy="3657607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CC6B842-E6BA-4FEA-1DDB-A8B5F8F79ECB}"/>
                </a:ext>
              </a:extLst>
            </p:cNvPr>
            <p:cNvGrpSpPr/>
            <p:nvPr/>
          </p:nvGrpSpPr>
          <p:grpSpPr>
            <a:xfrm>
              <a:off x="9706782" y="3419848"/>
              <a:ext cx="1879547" cy="500977"/>
              <a:chOff x="6111253" y="4833023"/>
              <a:chExt cx="1879547" cy="500977"/>
            </a:xfrm>
          </p:grpSpPr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DC7C130A-48E7-A06B-2B78-0222E9EB36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34100" y="5140800"/>
                <a:ext cx="782418" cy="0"/>
              </a:xfrm>
              <a:prstGeom prst="straightConnector1">
                <a:avLst/>
              </a:prstGeom>
              <a:ln w="12700">
                <a:solidFill>
                  <a:srgbClr val="758F9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9F81BBA3-9CB9-F688-5CAA-F2A3DBC89B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16518" y="5140800"/>
                <a:ext cx="1074282" cy="0"/>
              </a:xfrm>
              <a:prstGeom prst="straightConnector1">
                <a:avLst/>
              </a:prstGeom>
              <a:ln w="12700">
                <a:solidFill>
                  <a:schemeClr val="accent2">
                    <a:lumMod val="75000"/>
                    <a:lumOff val="2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B310615-0AC0-8376-850F-FD79E6EE0AD4}"/>
                  </a:ext>
                </a:extLst>
              </p:cNvPr>
              <p:cNvSpPr txBox="1"/>
              <p:nvPr/>
            </p:nvSpPr>
            <p:spPr>
              <a:xfrm>
                <a:off x="6111253" y="4833023"/>
                <a:ext cx="76848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>
                    <a:solidFill>
                      <a:srgbClr val="758F9D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Historical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402937B7-077B-5405-795E-38B8A61C451E}"/>
                  </a:ext>
                </a:extLst>
              </p:cNvPr>
              <p:cNvSpPr txBox="1"/>
              <p:nvPr/>
            </p:nvSpPr>
            <p:spPr>
              <a:xfrm>
                <a:off x="7024694" y="4833498"/>
                <a:ext cx="82496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>
                    <a:solidFill>
                      <a:schemeClr val="accent2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Projection</a:t>
                </a:r>
              </a:p>
            </p:txBody>
          </p: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1711552F-27BB-05F8-DFC4-D68E9BF65C9D}"/>
                  </a:ext>
                </a:extLst>
              </p:cNvPr>
              <p:cNvCxnSpPr/>
              <p:nvPr/>
            </p:nvCxnSpPr>
            <p:spPr>
              <a:xfrm flipV="1">
                <a:off x="6916518" y="4945380"/>
                <a:ext cx="0" cy="38862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7F58793-6A44-5B9D-02D7-0911B191398E}"/>
              </a:ext>
            </a:extLst>
          </p:cNvPr>
          <p:cNvCxnSpPr>
            <a:cxnSpLocks/>
          </p:cNvCxnSpPr>
          <p:nvPr/>
        </p:nvCxnSpPr>
        <p:spPr>
          <a:xfrm>
            <a:off x="7315199" y="4704762"/>
            <a:ext cx="3160063" cy="1442237"/>
          </a:xfrm>
          <a:prstGeom prst="straightConnector1">
            <a:avLst/>
          </a:prstGeom>
          <a:ln w="9525">
            <a:solidFill>
              <a:srgbClr val="000000"/>
            </a:solidFill>
            <a:headEnd type="oval"/>
            <a:tailEnd type="triangle"/>
          </a:ln>
          <a:effectLst>
            <a:glow rad="50800">
              <a:schemeClr val="bg1">
                <a:alpha val="5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AD9384F3-7732-843F-6B9F-89D593210DDB}"/>
              </a:ext>
            </a:extLst>
          </p:cNvPr>
          <p:cNvSpPr/>
          <p:nvPr/>
        </p:nvSpPr>
        <p:spPr>
          <a:xfrm>
            <a:off x="10512047" y="3287486"/>
            <a:ext cx="3817487" cy="3570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0D03E70-0185-A1B3-27F2-AF951D57A260}"/>
              </a:ext>
            </a:extLst>
          </p:cNvPr>
          <p:cNvSpPr txBox="1"/>
          <p:nvPr/>
        </p:nvSpPr>
        <p:spPr>
          <a:xfrm>
            <a:off x="9220525" y="2235104"/>
            <a:ext cx="473160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Calibri" panose="020F0502020204030204" pitchFamily="34" charset="0"/>
                <a:cs typeface="Calibri" panose="020F0502020204030204" pitchFamily="34" charset="0"/>
              </a:rPr>
              <a:t>Virginia data center electricity demand</a:t>
            </a:r>
          </a:p>
        </p:txBody>
      </p:sp>
    </p:spTree>
    <p:extLst>
      <p:ext uri="{BB962C8B-B14F-4D97-AF65-F5344CB8AC3E}">
        <p14:creationId xmlns:p14="http://schemas.microsoft.com/office/powerpoint/2010/main" val="266118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923AF-0555-28ED-090A-2A80EBF1F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9F2BF018-CA64-B64A-398A-9336F3925C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425" y="2257543"/>
            <a:ext cx="7772400" cy="54864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EF61762-0E6A-E732-EEBD-49AF4EAFE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7C1879-EDAC-3094-65E7-E32CE5A88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GCAM analysis: uncertain growth for data center electricity demand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A1FB13D-56A8-D947-637C-1BEAC2F3B8BC}"/>
              </a:ext>
            </a:extLst>
          </p:cNvPr>
          <p:cNvGrpSpPr/>
          <p:nvPr/>
        </p:nvGrpSpPr>
        <p:grpSpPr>
          <a:xfrm>
            <a:off x="8843123" y="3200390"/>
            <a:ext cx="5486411" cy="3657607"/>
            <a:chOff x="8843123" y="3200390"/>
            <a:chExt cx="5486411" cy="3657607"/>
          </a:xfrm>
        </p:grpSpPr>
        <p:pic>
          <p:nvPicPr>
            <p:cNvPr id="18" name="Picture 17" descr="Chart, line chart&#10;&#10;AI-generated content may be incorrect.">
              <a:extLst>
                <a:ext uri="{FF2B5EF4-FFF2-40B4-BE49-F238E27FC236}">
                  <a16:creationId xmlns:a16="http://schemas.microsoft.com/office/drawing/2014/main" id="{B9C6A049-2950-D888-8D11-CA218C1CA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43123" y="3200390"/>
              <a:ext cx="5486411" cy="3657607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AD29D92-B46D-F0C6-98E7-E9B28E9F6C4C}"/>
                </a:ext>
              </a:extLst>
            </p:cNvPr>
            <p:cNvGrpSpPr/>
            <p:nvPr/>
          </p:nvGrpSpPr>
          <p:grpSpPr>
            <a:xfrm>
              <a:off x="9706782" y="3419848"/>
              <a:ext cx="1879547" cy="500977"/>
              <a:chOff x="6111253" y="4833023"/>
              <a:chExt cx="1879547" cy="500977"/>
            </a:xfrm>
          </p:grpSpPr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72601AE9-54B9-F560-9599-67B7D1C7A9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34100" y="5140800"/>
                <a:ext cx="782418" cy="0"/>
              </a:xfrm>
              <a:prstGeom prst="straightConnector1">
                <a:avLst/>
              </a:prstGeom>
              <a:ln w="12700">
                <a:solidFill>
                  <a:srgbClr val="758F9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EB036C91-17B4-DB53-98EB-1023294E98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16518" y="5140800"/>
                <a:ext cx="1074282" cy="0"/>
              </a:xfrm>
              <a:prstGeom prst="straightConnector1">
                <a:avLst/>
              </a:prstGeom>
              <a:ln w="12700">
                <a:solidFill>
                  <a:schemeClr val="accent2">
                    <a:lumMod val="75000"/>
                    <a:lumOff val="2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F99EC8B-AB86-7579-E716-700C4BC9ED90}"/>
                  </a:ext>
                </a:extLst>
              </p:cNvPr>
              <p:cNvSpPr txBox="1"/>
              <p:nvPr/>
            </p:nvSpPr>
            <p:spPr>
              <a:xfrm>
                <a:off x="6111253" y="4833023"/>
                <a:ext cx="76848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>
                    <a:solidFill>
                      <a:srgbClr val="758F9D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Historical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B55EDA5-5AB3-D942-5C93-600F6B2CEB30}"/>
                  </a:ext>
                </a:extLst>
              </p:cNvPr>
              <p:cNvSpPr txBox="1"/>
              <p:nvPr/>
            </p:nvSpPr>
            <p:spPr>
              <a:xfrm>
                <a:off x="7024694" y="4833498"/>
                <a:ext cx="82496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>
                    <a:solidFill>
                      <a:schemeClr val="accent2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Projection</a:t>
                </a: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95A9F9BF-F4FB-DE85-ADA1-002C219A3E91}"/>
                  </a:ext>
                </a:extLst>
              </p:cNvPr>
              <p:cNvCxnSpPr/>
              <p:nvPr/>
            </p:nvCxnSpPr>
            <p:spPr>
              <a:xfrm flipV="1">
                <a:off x="6916518" y="4945380"/>
                <a:ext cx="0" cy="38862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13F1C23-6CCE-CFFC-8DB2-B476ACF47C7E}"/>
              </a:ext>
            </a:extLst>
          </p:cNvPr>
          <p:cNvCxnSpPr>
            <a:cxnSpLocks/>
          </p:cNvCxnSpPr>
          <p:nvPr/>
        </p:nvCxnSpPr>
        <p:spPr>
          <a:xfrm>
            <a:off x="7315199" y="4692912"/>
            <a:ext cx="6676885" cy="1242524"/>
          </a:xfrm>
          <a:prstGeom prst="straightConnector1">
            <a:avLst/>
          </a:prstGeom>
          <a:ln w="9525">
            <a:solidFill>
              <a:srgbClr val="000000"/>
            </a:solidFill>
            <a:headEnd type="oval"/>
            <a:tailEnd type="triangle"/>
          </a:ln>
          <a:effectLst>
            <a:glow rad="50800">
              <a:schemeClr val="bg1">
                <a:alpha val="5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CAC19AA-C5E9-2F7F-22E7-8DF1B60ACA5A}"/>
              </a:ext>
            </a:extLst>
          </p:cNvPr>
          <p:cNvSpPr txBox="1"/>
          <p:nvPr/>
        </p:nvSpPr>
        <p:spPr>
          <a:xfrm rot="19860000">
            <a:off x="13037138" y="5197760"/>
            <a:ext cx="9254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F9870F-EB95-3565-5092-65D9113574A3}"/>
              </a:ext>
            </a:extLst>
          </p:cNvPr>
          <p:cNvSpPr txBox="1"/>
          <p:nvPr/>
        </p:nvSpPr>
        <p:spPr>
          <a:xfrm>
            <a:off x="2751165" y="1902155"/>
            <a:ext cx="4390689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2060 data center electricity demand, </a:t>
            </a:r>
          </a:p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Reference scenario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740F8F-1ADC-81ED-6B5E-D9F14009CB32}"/>
              </a:ext>
            </a:extLst>
          </p:cNvPr>
          <p:cNvSpPr txBox="1"/>
          <p:nvPr/>
        </p:nvSpPr>
        <p:spPr>
          <a:xfrm>
            <a:off x="13992084" y="4692912"/>
            <a:ext cx="63831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81AB"/>
                </a:solidFill>
              </a:rPr>
              <a:t>~5x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80E1BCC-E793-8296-1ACC-B7C8033E1DEF}"/>
              </a:ext>
            </a:extLst>
          </p:cNvPr>
          <p:cNvCxnSpPr>
            <a:cxnSpLocks/>
          </p:cNvCxnSpPr>
          <p:nvPr/>
        </p:nvCxnSpPr>
        <p:spPr>
          <a:xfrm flipV="1">
            <a:off x="7315199" y="3419848"/>
            <a:ext cx="6676885" cy="1273064"/>
          </a:xfrm>
          <a:prstGeom prst="straightConnector1">
            <a:avLst/>
          </a:prstGeom>
          <a:ln w="9525">
            <a:solidFill>
              <a:srgbClr val="000000"/>
            </a:solidFill>
            <a:headEnd type="oval"/>
            <a:tailEnd type="triangle"/>
          </a:ln>
          <a:effectLst>
            <a:glow rad="50800">
              <a:schemeClr val="bg1">
                <a:alpha val="5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1E8BAF7-9CB7-ED17-C96D-6CA253B8F870}"/>
              </a:ext>
            </a:extLst>
          </p:cNvPr>
          <p:cNvSpPr txBox="1"/>
          <p:nvPr/>
        </p:nvSpPr>
        <p:spPr>
          <a:xfrm>
            <a:off x="9220525" y="2235104"/>
            <a:ext cx="473160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Calibri" panose="020F0502020204030204" pitchFamily="34" charset="0"/>
                <a:cs typeface="Calibri" panose="020F0502020204030204" pitchFamily="34" charset="0"/>
              </a:rPr>
              <a:t>Virginia data center electricity demand scenario projections</a:t>
            </a:r>
          </a:p>
        </p:txBody>
      </p:sp>
    </p:spTree>
    <p:extLst>
      <p:ext uri="{BB962C8B-B14F-4D97-AF65-F5344CB8AC3E}">
        <p14:creationId xmlns:p14="http://schemas.microsoft.com/office/powerpoint/2010/main" val="224067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119147-E8FE-D41B-CEFD-6B68EBC67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BED019A-AE76-6000-D550-FA47EC826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Growing importance and multisectoral impacts of data centers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A75888-9A84-B2C6-59DE-65501DE3360C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599" y="1475875"/>
            <a:ext cx="6218733" cy="6067926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Rapid expansion in </a:t>
            </a:r>
            <a:r>
              <a:rPr lang="en-US" sz="2000" b="1" dirty="0">
                <a:solidFill>
                  <a:srgbClr val="0081AB"/>
                </a:solidFill>
              </a:rPr>
              <a:t>demands for data center services</a:t>
            </a:r>
            <a:r>
              <a:rPr lang="en-US" sz="2000" dirty="0"/>
              <a:t> – AI, cloud computing, storage, etc.</a:t>
            </a:r>
          </a:p>
          <a:p>
            <a:r>
              <a:rPr lang="en-US" sz="1800" dirty="0"/>
              <a:t>Changing demands for DC services</a:t>
            </a:r>
          </a:p>
          <a:p>
            <a:pPr lvl="1"/>
            <a:r>
              <a:rPr lang="en-US" sz="1600" dirty="0"/>
              <a:t>2024: cloud computing 54%, traditional workloads 32%, AI 14%</a:t>
            </a:r>
          </a:p>
          <a:p>
            <a:pPr lvl="1"/>
            <a:r>
              <a:rPr lang="en-US" sz="1600" dirty="0"/>
              <a:t>2027: cloud 50%, AI 27%, traditional workloads 23%</a:t>
            </a:r>
            <a:endParaRPr lang="en-US" dirty="0"/>
          </a:p>
          <a:p>
            <a:r>
              <a:rPr lang="en-US" sz="1800" dirty="0">
                <a:solidFill>
                  <a:schemeClr val="bg1"/>
                </a:solidFill>
              </a:rPr>
              <a:t>Resource intensity</a:t>
            </a:r>
          </a:p>
          <a:p>
            <a:pPr lvl="1"/>
            <a:r>
              <a:rPr lang="en-US" sz="1600" dirty="0">
                <a:solidFill>
                  <a:schemeClr val="bg1"/>
                </a:solidFill>
              </a:rPr>
              <a:t>Electricity: 1% global electricity – average data center ~5-10 megawatts (MW), hyperscale ~100+ MW</a:t>
            </a:r>
          </a:p>
          <a:p>
            <a:pPr lvl="1"/>
            <a:r>
              <a:rPr lang="en-US" sz="1600" dirty="0">
                <a:solidFill>
                  <a:schemeClr val="bg1"/>
                </a:solidFill>
              </a:rPr>
              <a:t>U.S. electricity consumption &gt;doubled, 2017-2023</a:t>
            </a:r>
          </a:p>
          <a:p>
            <a:pPr lvl="1"/>
            <a:r>
              <a:rPr lang="en-US" sz="1600" dirty="0">
                <a:solidFill>
                  <a:schemeClr val="bg1"/>
                </a:solidFill>
              </a:rPr>
              <a:t>Water (quantity, quality): 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&lt;0.2% of U.S. withdrawals</a:t>
            </a:r>
            <a:endParaRPr lang="en-US" sz="1600" dirty="0">
              <a:solidFill>
                <a:schemeClr val="bg1"/>
              </a:solidFill>
            </a:endParaRPr>
          </a:p>
          <a:p>
            <a:pPr lvl="1"/>
            <a:r>
              <a:rPr lang="en-US" sz="1600" dirty="0">
                <a:solidFill>
                  <a:schemeClr val="bg1"/>
                </a:solidFill>
              </a:rPr>
              <a:t>Critical materials</a:t>
            </a:r>
          </a:p>
          <a:p>
            <a:pPr lvl="1"/>
            <a:r>
              <a:rPr lang="en-US" sz="1600" dirty="0">
                <a:solidFill>
                  <a:schemeClr val="bg1"/>
                </a:solidFill>
              </a:rPr>
              <a:t>Land</a:t>
            </a:r>
          </a:p>
          <a:p>
            <a:pPr lvl="1"/>
            <a:r>
              <a:rPr lang="en-US" sz="1600" dirty="0">
                <a:solidFill>
                  <a:schemeClr val="bg1"/>
                </a:solidFill>
              </a:rPr>
              <a:t>Emissions</a:t>
            </a:r>
          </a:p>
          <a:p>
            <a:pPr lvl="1"/>
            <a:r>
              <a:rPr lang="en-US" sz="1600" dirty="0">
                <a:solidFill>
                  <a:schemeClr val="bg1"/>
                </a:solidFill>
              </a:rPr>
              <a:t>Economy (capital investment, jobs, energy expenditures)</a:t>
            </a:r>
            <a:r>
              <a:rPr lang="en-US" sz="1800" dirty="0">
                <a:solidFill>
                  <a:schemeClr val="bg1"/>
                </a:solidFill>
              </a:rPr>
              <a:t>: </a:t>
            </a:r>
            <a:r>
              <a:rPr lang="en-US" sz="1600" dirty="0">
                <a:solidFill>
                  <a:schemeClr val="bg1"/>
                </a:solidFill>
              </a:rPr>
              <a:t>Annual investment in construction doubled in the US from 2023-2024, 0.5% of US GDP</a:t>
            </a:r>
          </a:p>
          <a:p>
            <a:r>
              <a:rPr lang="en-US" sz="1800" dirty="0">
                <a:solidFill>
                  <a:schemeClr val="bg1"/>
                </a:solidFill>
              </a:rPr>
              <a:t>Local impacts are likely to be more pronounced, as DCs tend to be spatially concentrated</a:t>
            </a:r>
          </a:p>
          <a:p>
            <a:pPr lvl="1"/>
            <a:r>
              <a:rPr lang="en-US" sz="1600" dirty="0">
                <a:solidFill>
                  <a:schemeClr val="bg1"/>
                </a:solidFill>
              </a:rPr>
              <a:t>Projected to be</a:t>
            </a:r>
            <a:r>
              <a:rPr lang="en-US" sz="16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1600" dirty="0">
                <a:solidFill>
                  <a:schemeClr val="bg1"/>
                </a:solidFill>
              </a:rPr>
              <a:t>6.7-12% of total U.S. electricity in 2028</a:t>
            </a:r>
          </a:p>
          <a:p>
            <a:pPr lvl="1"/>
            <a:r>
              <a:rPr lang="en-US" sz="1600" dirty="0">
                <a:solidFill>
                  <a:schemeClr val="bg1"/>
                </a:solidFill>
              </a:rPr>
              <a:t>5 US states &gt; 10% of electricity consumption, Virginia &gt; 25% </a:t>
            </a:r>
          </a:p>
          <a:p>
            <a:endParaRPr lang="en-US" sz="1800" dirty="0"/>
          </a:p>
        </p:txBody>
      </p:sp>
      <p:pic>
        <p:nvPicPr>
          <p:cNvPr id="16" name="Picture 15" descr="Chart, line chart&#10;&#10;AI-generated content may be incorrect.">
            <a:extLst>
              <a:ext uri="{FF2B5EF4-FFF2-40B4-BE49-F238E27FC236}">
                <a16:creationId xmlns:a16="http://schemas.microsoft.com/office/drawing/2014/main" id="{2A207408-C10B-A2F8-716B-8DCA2F566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506" y="1162304"/>
            <a:ext cx="4506401" cy="339112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44975FD-45CF-9196-B1EA-8080414EBC5C}"/>
              </a:ext>
            </a:extLst>
          </p:cNvPr>
          <p:cNvSpPr txBox="1"/>
          <p:nvPr/>
        </p:nvSpPr>
        <p:spPr>
          <a:xfrm>
            <a:off x="9794098" y="7670535"/>
            <a:ext cx="483630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Lawrence Berkeley National Laboratory. 2024 United States Data Center Energy Usage Report. 2024.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C9C73BE-D8C9-84A4-E2A7-494C95F887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098" y="4553427"/>
            <a:ext cx="4426809" cy="311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66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894532-0074-95FB-FAB4-6DF3484260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BDB2A0F-D02F-BAF2-D347-5BBF223BBF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799" y="2254011"/>
            <a:ext cx="7772400" cy="54864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35D5D89-BB72-98AB-4C98-1968C4166D67}"/>
              </a:ext>
            </a:extLst>
          </p:cNvPr>
          <p:cNvGrpSpPr/>
          <p:nvPr/>
        </p:nvGrpSpPr>
        <p:grpSpPr>
          <a:xfrm>
            <a:off x="8843124" y="3200390"/>
            <a:ext cx="5486411" cy="3657607"/>
            <a:chOff x="8843124" y="3200390"/>
            <a:chExt cx="5486411" cy="3657607"/>
          </a:xfrm>
        </p:grpSpPr>
        <p:pic>
          <p:nvPicPr>
            <p:cNvPr id="11" name="Picture 10" descr="Chart, line chart&#10;&#10;AI-generated content may be incorrect.">
              <a:extLst>
                <a:ext uri="{FF2B5EF4-FFF2-40B4-BE49-F238E27FC236}">
                  <a16:creationId xmlns:a16="http://schemas.microsoft.com/office/drawing/2014/main" id="{788E5BA9-FC87-1974-299A-BDD5321D01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43124" y="3200390"/>
              <a:ext cx="5486411" cy="3657607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B5F80E0-A294-4221-B7DB-43E5AE24B2FA}"/>
                </a:ext>
              </a:extLst>
            </p:cNvPr>
            <p:cNvGrpSpPr/>
            <p:nvPr/>
          </p:nvGrpSpPr>
          <p:grpSpPr>
            <a:xfrm>
              <a:off x="9737010" y="3873268"/>
              <a:ext cx="1879547" cy="500977"/>
              <a:chOff x="6111253" y="4833023"/>
              <a:chExt cx="1879547" cy="500977"/>
            </a:xfrm>
          </p:grpSpPr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258041C1-FDA7-F67B-16FB-8094F6799D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34100" y="5140800"/>
                <a:ext cx="782418" cy="0"/>
              </a:xfrm>
              <a:prstGeom prst="straightConnector1">
                <a:avLst/>
              </a:prstGeom>
              <a:ln w="12700">
                <a:solidFill>
                  <a:srgbClr val="758F9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46778FE1-0ADD-8EAE-2B36-00F0477954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16518" y="5140800"/>
                <a:ext cx="1074282" cy="0"/>
              </a:xfrm>
              <a:prstGeom prst="straightConnector1">
                <a:avLst/>
              </a:prstGeom>
              <a:ln w="12700">
                <a:solidFill>
                  <a:schemeClr val="accent2">
                    <a:lumMod val="75000"/>
                    <a:lumOff val="2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8AAD878-5F1D-3B24-E509-8994AEBC1ADB}"/>
                  </a:ext>
                </a:extLst>
              </p:cNvPr>
              <p:cNvSpPr txBox="1"/>
              <p:nvPr/>
            </p:nvSpPr>
            <p:spPr>
              <a:xfrm>
                <a:off x="6111253" y="4833023"/>
                <a:ext cx="76848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>
                    <a:solidFill>
                      <a:srgbClr val="758F9D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Historical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A451529-8BF6-7856-0739-B80DB0C1F53C}"/>
                  </a:ext>
                </a:extLst>
              </p:cNvPr>
              <p:cNvSpPr txBox="1"/>
              <p:nvPr/>
            </p:nvSpPr>
            <p:spPr>
              <a:xfrm>
                <a:off x="7024694" y="4833498"/>
                <a:ext cx="82496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>
                    <a:solidFill>
                      <a:schemeClr val="accent2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Projection</a:t>
                </a: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D3D0659F-E6C4-79F7-19FF-87EFA1F7BE97}"/>
                  </a:ext>
                </a:extLst>
              </p:cNvPr>
              <p:cNvCxnSpPr/>
              <p:nvPr/>
            </p:nvCxnSpPr>
            <p:spPr>
              <a:xfrm flipV="1">
                <a:off x="6916518" y="4945380"/>
                <a:ext cx="0" cy="38862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9492892-BC95-3322-9F25-30D37F8BD832}"/>
                </a:ext>
              </a:extLst>
            </p:cNvPr>
            <p:cNvSpPr txBox="1"/>
            <p:nvPr/>
          </p:nvSpPr>
          <p:spPr>
            <a:xfrm rot="20630124">
              <a:off x="12725627" y="4482007"/>
              <a:ext cx="9254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latin typeface="Calibri" panose="020F0502020204030204" pitchFamily="34" charset="0"/>
                  <a:cs typeface="Calibri" panose="020F0502020204030204" pitchFamily="34" charset="0"/>
                </a:rPr>
                <a:t>Reference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A1F307-FE29-6ECD-2804-96C760B1A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2AE115-6334-F67C-646F-295F4734B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GCAM analysis: uneven impacts across the U.S. for DC electricity share of total demand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81A30A-D3F0-9D35-0FC6-FD373CE3E939}"/>
              </a:ext>
            </a:extLst>
          </p:cNvPr>
          <p:cNvSpPr txBox="1"/>
          <p:nvPr/>
        </p:nvSpPr>
        <p:spPr>
          <a:xfrm>
            <a:off x="2811079" y="1907424"/>
            <a:ext cx="420367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2025 data center share of total state electricity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2334FC4-CB7B-A4AE-337F-DFD6D211F93D}"/>
              </a:ext>
            </a:extLst>
          </p:cNvPr>
          <p:cNvCxnSpPr>
            <a:cxnSpLocks/>
          </p:cNvCxnSpPr>
          <p:nvPr/>
        </p:nvCxnSpPr>
        <p:spPr>
          <a:xfrm>
            <a:off x="7315199" y="4708026"/>
            <a:ext cx="3190291" cy="613121"/>
          </a:xfrm>
          <a:prstGeom prst="straightConnector1">
            <a:avLst/>
          </a:prstGeom>
          <a:ln w="9525">
            <a:solidFill>
              <a:srgbClr val="000000"/>
            </a:solidFill>
            <a:headEnd type="oval"/>
            <a:tailEnd type="triangle"/>
          </a:ln>
          <a:effectLst>
            <a:glow rad="50800">
              <a:schemeClr val="bg1">
                <a:alpha val="5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58E92C0B-87A4-45DF-C772-E9E736B0E039}"/>
              </a:ext>
            </a:extLst>
          </p:cNvPr>
          <p:cNvSpPr/>
          <p:nvPr/>
        </p:nvSpPr>
        <p:spPr>
          <a:xfrm>
            <a:off x="10564674" y="3262994"/>
            <a:ext cx="3817487" cy="3570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86F0573-FD1A-0EDB-70F7-3EBE4431DE28}"/>
              </a:ext>
            </a:extLst>
          </p:cNvPr>
          <p:cNvSpPr txBox="1"/>
          <p:nvPr/>
        </p:nvSpPr>
        <p:spPr>
          <a:xfrm>
            <a:off x="9220525" y="2235104"/>
            <a:ext cx="473160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Calibri" panose="020F0502020204030204" pitchFamily="34" charset="0"/>
                <a:cs typeface="Calibri" panose="020F0502020204030204" pitchFamily="34" charset="0"/>
              </a:rPr>
              <a:t>Virginia data center share electricity</a:t>
            </a:r>
          </a:p>
        </p:txBody>
      </p:sp>
    </p:spTree>
    <p:extLst>
      <p:ext uri="{BB962C8B-B14F-4D97-AF65-F5344CB8AC3E}">
        <p14:creationId xmlns:p14="http://schemas.microsoft.com/office/powerpoint/2010/main" val="140323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918AC-0A7B-5BAE-1140-EC78B81C6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2064ED6B-6BB5-542A-8A8C-736FF4630A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799" y="2254011"/>
            <a:ext cx="7772400" cy="54864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8FC3ADA-2C94-5801-5C8A-065B219460FD}"/>
              </a:ext>
            </a:extLst>
          </p:cNvPr>
          <p:cNvGrpSpPr/>
          <p:nvPr/>
        </p:nvGrpSpPr>
        <p:grpSpPr>
          <a:xfrm>
            <a:off x="8843124" y="3200390"/>
            <a:ext cx="5486411" cy="3657607"/>
            <a:chOff x="8843124" y="3200390"/>
            <a:chExt cx="5486411" cy="3657607"/>
          </a:xfrm>
        </p:grpSpPr>
        <p:pic>
          <p:nvPicPr>
            <p:cNvPr id="11" name="Picture 10" descr="Chart, line chart&#10;&#10;AI-generated content may be incorrect.">
              <a:extLst>
                <a:ext uri="{FF2B5EF4-FFF2-40B4-BE49-F238E27FC236}">
                  <a16:creationId xmlns:a16="http://schemas.microsoft.com/office/drawing/2014/main" id="{1DB4CDA9-336A-FEA2-976D-73C0B213E0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843124" y="3200390"/>
              <a:ext cx="5486411" cy="3657607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3BD80FB-F77D-2C1C-1E0B-C1865989B7A0}"/>
                </a:ext>
              </a:extLst>
            </p:cNvPr>
            <p:cNvGrpSpPr/>
            <p:nvPr/>
          </p:nvGrpSpPr>
          <p:grpSpPr>
            <a:xfrm>
              <a:off x="9737010" y="3873268"/>
              <a:ext cx="1879547" cy="500977"/>
              <a:chOff x="6111253" y="4833023"/>
              <a:chExt cx="1879547" cy="500977"/>
            </a:xfrm>
          </p:grpSpPr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6C7B956A-D27F-0CC0-BAFB-4428ED31D6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34100" y="5140800"/>
                <a:ext cx="782418" cy="0"/>
              </a:xfrm>
              <a:prstGeom prst="straightConnector1">
                <a:avLst/>
              </a:prstGeom>
              <a:ln w="12700">
                <a:solidFill>
                  <a:srgbClr val="758F9D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AEAAF1F9-7D02-70EB-1529-6A20E24D03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16518" y="5140800"/>
                <a:ext cx="1074282" cy="0"/>
              </a:xfrm>
              <a:prstGeom prst="straightConnector1">
                <a:avLst/>
              </a:prstGeom>
              <a:ln w="12700">
                <a:solidFill>
                  <a:schemeClr val="accent2">
                    <a:lumMod val="75000"/>
                    <a:lumOff val="2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AA13987-726A-D3FE-835A-258BD66A1235}"/>
                  </a:ext>
                </a:extLst>
              </p:cNvPr>
              <p:cNvSpPr txBox="1"/>
              <p:nvPr/>
            </p:nvSpPr>
            <p:spPr>
              <a:xfrm>
                <a:off x="6111253" y="4833023"/>
                <a:ext cx="768480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200">
                    <a:solidFill>
                      <a:srgbClr val="758F9D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Historical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8776476-70C2-7899-A86D-5DA2C4707B64}"/>
                  </a:ext>
                </a:extLst>
              </p:cNvPr>
              <p:cNvSpPr txBox="1"/>
              <p:nvPr/>
            </p:nvSpPr>
            <p:spPr>
              <a:xfrm>
                <a:off x="7024694" y="4833498"/>
                <a:ext cx="82496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>
                    <a:solidFill>
                      <a:schemeClr val="accent2">
                        <a:lumMod val="75000"/>
                        <a:lumOff val="25000"/>
                      </a:schemeClr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Projection</a:t>
                </a: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C792B9E7-B2DB-9429-36EB-4AA2761C5014}"/>
                  </a:ext>
                </a:extLst>
              </p:cNvPr>
              <p:cNvCxnSpPr/>
              <p:nvPr/>
            </p:nvCxnSpPr>
            <p:spPr>
              <a:xfrm flipV="1">
                <a:off x="6916518" y="4945380"/>
                <a:ext cx="0" cy="38862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A00A5AD-72CC-2CBA-AFCB-62B6FA3DE6A5}"/>
                </a:ext>
              </a:extLst>
            </p:cNvPr>
            <p:cNvSpPr txBox="1"/>
            <p:nvPr/>
          </p:nvSpPr>
          <p:spPr>
            <a:xfrm rot="20630124">
              <a:off x="12725627" y="4482007"/>
              <a:ext cx="9254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>
                  <a:latin typeface="Calibri" panose="020F0502020204030204" pitchFamily="34" charset="0"/>
                  <a:cs typeface="Calibri" panose="020F0502020204030204" pitchFamily="34" charset="0"/>
                </a:rPr>
                <a:t>Reference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86C4CC-E503-C81E-AFCE-4C5F3FDC7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66EDA3E-E090-26C1-711C-249525C26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GCAM analysis: share of electricity demand for DCs could exceed 40% in multiple states and nearly 75% in Virginia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C0C65C-D376-7BB0-AA70-E1952330903B}"/>
              </a:ext>
            </a:extLst>
          </p:cNvPr>
          <p:cNvSpPr txBox="1"/>
          <p:nvPr/>
        </p:nvSpPr>
        <p:spPr>
          <a:xfrm>
            <a:off x="2262438" y="1907424"/>
            <a:ext cx="5442900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2060 data center share of total state electricity</a:t>
            </a:r>
          </a:p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Reference Scenario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17DCE09-6C22-F57F-DCA8-C5D481D336FF}"/>
              </a:ext>
            </a:extLst>
          </p:cNvPr>
          <p:cNvCxnSpPr>
            <a:cxnSpLocks/>
          </p:cNvCxnSpPr>
          <p:nvPr/>
        </p:nvCxnSpPr>
        <p:spPr>
          <a:xfrm flipV="1">
            <a:off x="7315199" y="3985625"/>
            <a:ext cx="6679097" cy="722401"/>
          </a:xfrm>
          <a:prstGeom prst="straightConnector1">
            <a:avLst/>
          </a:prstGeom>
          <a:ln w="9525">
            <a:solidFill>
              <a:srgbClr val="000000"/>
            </a:solidFill>
            <a:headEnd type="oval"/>
            <a:tailEnd type="triangle"/>
          </a:ln>
          <a:effectLst>
            <a:glow rad="50800">
              <a:schemeClr val="bg1">
                <a:alpha val="5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A1042F6-028F-0864-8B5D-4B57427EF950}"/>
              </a:ext>
            </a:extLst>
          </p:cNvPr>
          <p:cNvCxnSpPr>
            <a:cxnSpLocks/>
          </p:cNvCxnSpPr>
          <p:nvPr/>
        </p:nvCxnSpPr>
        <p:spPr>
          <a:xfrm>
            <a:off x="7315199" y="4708026"/>
            <a:ext cx="6679097" cy="353831"/>
          </a:xfrm>
          <a:prstGeom prst="straightConnector1">
            <a:avLst/>
          </a:prstGeom>
          <a:ln w="9525">
            <a:solidFill>
              <a:srgbClr val="000000"/>
            </a:solidFill>
            <a:headEnd type="oval"/>
            <a:tailEnd type="triangle"/>
          </a:ln>
          <a:effectLst>
            <a:glow rad="50800">
              <a:schemeClr val="bg1">
                <a:alpha val="5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D83C0FDE-DA93-E19C-623F-B3CAC2F566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313" y="5845628"/>
            <a:ext cx="1873703" cy="13226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1979867-5A06-A0BC-7448-80714ED4EDC2}"/>
              </a:ext>
            </a:extLst>
          </p:cNvPr>
          <p:cNvSpPr txBox="1"/>
          <p:nvPr/>
        </p:nvSpPr>
        <p:spPr>
          <a:xfrm>
            <a:off x="9220525" y="2235104"/>
            <a:ext cx="473160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latin typeface="Calibri" panose="020F0502020204030204" pitchFamily="34" charset="0"/>
                <a:cs typeface="Calibri" panose="020F0502020204030204" pitchFamily="34" charset="0"/>
              </a:rPr>
              <a:t>Virginia data center share electricity scenario projections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256E05-DC76-A57F-EB7A-09A32B3E6F53}"/>
              </a:ext>
            </a:extLst>
          </p:cNvPr>
          <p:cNvSpPr txBox="1"/>
          <p:nvPr/>
        </p:nvSpPr>
        <p:spPr>
          <a:xfrm>
            <a:off x="13992084" y="4081720"/>
            <a:ext cx="63831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81AB"/>
                </a:solidFill>
              </a:rPr>
              <a:t>~2x</a:t>
            </a:r>
          </a:p>
        </p:txBody>
      </p:sp>
    </p:spTree>
    <p:extLst>
      <p:ext uri="{BB962C8B-B14F-4D97-AF65-F5344CB8AC3E}">
        <p14:creationId xmlns:p14="http://schemas.microsoft.com/office/powerpoint/2010/main" val="52283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3AB6BB-82FE-5CA3-FC6C-344F4FA31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59F4CABB-D555-6875-527F-1AC5B2022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139" y="3276601"/>
            <a:ext cx="5355768" cy="357051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33235EF-FF8D-EA7D-474D-6F7A994EE2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278" y="2254011"/>
            <a:ext cx="7772400" cy="54864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0B697F-7077-691E-F59C-512F6B4A8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BD14BBF-5A52-E548-EFBB-82A26653D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GCAM analysis: direct DC water use for cooling is currently &lt;0.5% in all states – local shares are likely larger</a:t>
            </a:r>
          </a:p>
        </p:txBody>
      </p:sp>
      <p:pic>
        <p:nvPicPr>
          <p:cNvPr id="8" name="Picture 7" descr="Map&#10;&#10;AI-generated content may be incorrect.">
            <a:extLst>
              <a:ext uri="{FF2B5EF4-FFF2-40B4-BE49-F238E27FC236}">
                <a16:creationId xmlns:a16="http://schemas.microsoft.com/office/drawing/2014/main" id="{87355371-CD0E-94AD-3D68-7678A7C541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278" y="2254011"/>
            <a:ext cx="7772400" cy="54864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3FDF6AD-1304-E46B-919C-F6E61F73B6C8}"/>
              </a:ext>
            </a:extLst>
          </p:cNvPr>
          <p:cNvSpPr/>
          <p:nvPr/>
        </p:nvSpPr>
        <p:spPr>
          <a:xfrm>
            <a:off x="10565086" y="3237483"/>
            <a:ext cx="3935721" cy="3570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581D08-012E-E1D1-41B3-628605F5CB27}"/>
              </a:ext>
            </a:extLst>
          </p:cNvPr>
          <p:cNvSpPr txBox="1"/>
          <p:nvPr/>
        </p:nvSpPr>
        <p:spPr>
          <a:xfrm>
            <a:off x="2403566" y="1882783"/>
            <a:ext cx="540475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2025 data center cooling water demand </a:t>
            </a:r>
            <a:r>
              <a:rPr lang="en-US" u="sng" dirty="0">
                <a:latin typeface="Calibri" panose="020F0502020204030204" pitchFamily="34" charset="0"/>
                <a:cs typeface="Calibri" panose="020F0502020204030204" pitchFamily="34" charset="0"/>
              </a:rPr>
              <a:t>share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of state consumption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(direct only)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80D71CB-BF58-5A9D-1854-A54CC5584A6D}"/>
              </a:ext>
            </a:extLst>
          </p:cNvPr>
          <p:cNvSpPr txBox="1"/>
          <p:nvPr/>
        </p:nvSpPr>
        <p:spPr>
          <a:xfrm>
            <a:off x="9220525" y="2235104"/>
            <a:ext cx="473160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Virginia data center </a:t>
            </a:r>
            <a:r>
              <a:rPr lang="en-US" u="sng" dirty="0">
                <a:latin typeface="Calibri" panose="020F0502020204030204" pitchFamily="34" charset="0"/>
                <a:cs typeface="Calibri" panose="020F0502020204030204" pitchFamily="34" charset="0"/>
              </a:rPr>
              <a:t>total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cooling water demand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(direct only)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3D87215-7E01-197B-233E-ED1FB3E56D72}"/>
              </a:ext>
            </a:extLst>
          </p:cNvPr>
          <p:cNvCxnSpPr>
            <a:cxnSpLocks/>
          </p:cNvCxnSpPr>
          <p:nvPr/>
        </p:nvCxnSpPr>
        <p:spPr>
          <a:xfrm>
            <a:off x="7315199" y="4708026"/>
            <a:ext cx="3184072" cy="1374367"/>
          </a:xfrm>
          <a:prstGeom prst="straightConnector1">
            <a:avLst/>
          </a:prstGeom>
          <a:ln w="9525">
            <a:solidFill>
              <a:srgbClr val="000000"/>
            </a:solidFill>
            <a:headEnd type="oval"/>
            <a:tailEnd type="triangle"/>
          </a:ln>
          <a:effectLst>
            <a:glow rad="50800">
              <a:schemeClr val="bg1">
                <a:alpha val="5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A015E71-527D-05B7-BD78-1573D41DADC5}"/>
              </a:ext>
            </a:extLst>
          </p:cNvPr>
          <p:cNvSpPr txBox="1"/>
          <p:nvPr/>
        </p:nvSpPr>
        <p:spPr>
          <a:xfrm>
            <a:off x="8603184" y="6931477"/>
            <a:ext cx="5617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Total</a:t>
            </a:r>
            <a:r>
              <a:rPr lang="en-US" sz="1800" dirty="0"/>
              <a:t> = </a:t>
            </a:r>
            <a:r>
              <a:rPr lang="en-US" sz="1800" b="1" dirty="0"/>
              <a:t>Direct </a:t>
            </a:r>
            <a:r>
              <a:rPr lang="en-US" sz="1800" dirty="0"/>
              <a:t>(IT equipment and other DC cooling) + </a:t>
            </a:r>
            <a:r>
              <a:rPr lang="en-US" sz="1800" b="1" dirty="0"/>
              <a:t>Indirect</a:t>
            </a:r>
            <a:r>
              <a:rPr lang="en-US" sz="1800" dirty="0"/>
              <a:t> (cooling water for electricity generation)</a:t>
            </a:r>
          </a:p>
        </p:txBody>
      </p:sp>
    </p:spTree>
    <p:extLst>
      <p:ext uri="{BB962C8B-B14F-4D97-AF65-F5344CB8AC3E}">
        <p14:creationId xmlns:p14="http://schemas.microsoft.com/office/powerpoint/2010/main" val="38662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5FDB6F-18C5-8092-C4F9-45467B312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F6898587-1A44-09D2-C16A-E9AB45DFFA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139" y="3276601"/>
            <a:ext cx="5355768" cy="357051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BD089C-EA74-2DE4-9BF5-A2E18CBDF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3B8EE08-9423-F597-5446-7CDD84F12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GCAM analysis: direct DC water use for cooling increases by less than total energy – hyperscale DCs tend to be more water efficient than traditional DCs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B9BBDE-7174-CBB0-7730-1F9BA9624C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278" y="2254011"/>
            <a:ext cx="7772400" cy="5486400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87BC845-C48B-9A79-EDFB-57AE7884410D}"/>
              </a:ext>
            </a:extLst>
          </p:cNvPr>
          <p:cNvCxnSpPr>
            <a:cxnSpLocks/>
          </p:cNvCxnSpPr>
          <p:nvPr/>
        </p:nvCxnSpPr>
        <p:spPr>
          <a:xfrm flipV="1">
            <a:off x="7315199" y="3521574"/>
            <a:ext cx="6547758" cy="1186452"/>
          </a:xfrm>
          <a:prstGeom prst="straightConnector1">
            <a:avLst/>
          </a:prstGeom>
          <a:ln w="9525">
            <a:solidFill>
              <a:srgbClr val="000000"/>
            </a:solidFill>
            <a:headEnd type="oval"/>
            <a:tailEnd type="triangle"/>
          </a:ln>
          <a:effectLst>
            <a:glow rad="50800">
              <a:schemeClr val="bg1">
                <a:alpha val="5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B37077B-D15E-E6CF-355B-82962BE03AEF}"/>
              </a:ext>
            </a:extLst>
          </p:cNvPr>
          <p:cNvCxnSpPr>
            <a:cxnSpLocks/>
          </p:cNvCxnSpPr>
          <p:nvPr/>
        </p:nvCxnSpPr>
        <p:spPr>
          <a:xfrm>
            <a:off x="7315199" y="4708026"/>
            <a:ext cx="6547758" cy="1113110"/>
          </a:xfrm>
          <a:prstGeom prst="straightConnector1">
            <a:avLst/>
          </a:prstGeom>
          <a:ln w="9525">
            <a:solidFill>
              <a:srgbClr val="000000"/>
            </a:solidFill>
            <a:headEnd type="oval"/>
            <a:tailEnd type="triangle"/>
          </a:ln>
          <a:effectLst>
            <a:glow rad="50800">
              <a:schemeClr val="bg1">
                <a:alpha val="5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A1F57B4-FBD3-E202-DD73-4612C0A13479}"/>
              </a:ext>
            </a:extLst>
          </p:cNvPr>
          <p:cNvSpPr txBox="1"/>
          <p:nvPr/>
        </p:nvSpPr>
        <p:spPr>
          <a:xfrm>
            <a:off x="2288565" y="1882783"/>
            <a:ext cx="562752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2060 cooling water demand </a:t>
            </a:r>
            <a:r>
              <a:rPr lang="en-US" u="sng" dirty="0">
                <a:latin typeface="Calibri" panose="020F0502020204030204" pitchFamily="34" charset="0"/>
                <a:cs typeface="Calibri" panose="020F0502020204030204" pitchFamily="34" charset="0"/>
              </a:rPr>
              <a:t>share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of state consumption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(direct only),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Reference Scenario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05E7E9-CFCE-085D-CA1E-3A61DB5F594D}"/>
              </a:ext>
            </a:extLst>
          </p:cNvPr>
          <p:cNvSpPr txBox="1"/>
          <p:nvPr/>
        </p:nvSpPr>
        <p:spPr>
          <a:xfrm>
            <a:off x="9220525" y="2235104"/>
            <a:ext cx="473160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Virginia data center </a:t>
            </a:r>
            <a:r>
              <a:rPr lang="en-US" u="sng" dirty="0">
                <a:latin typeface="Calibri" panose="020F0502020204030204" pitchFamily="34" charset="0"/>
                <a:cs typeface="Calibri" panose="020F0502020204030204" pitchFamily="34" charset="0"/>
              </a:rPr>
              <a:t>total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cooling water demand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(direct only)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005791B-6867-B3C4-2588-9FBC3D08E7F2}"/>
              </a:ext>
            </a:extLst>
          </p:cNvPr>
          <p:cNvSpPr txBox="1"/>
          <p:nvPr/>
        </p:nvSpPr>
        <p:spPr>
          <a:xfrm>
            <a:off x="13952130" y="4637125"/>
            <a:ext cx="63831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0081AB"/>
                </a:solidFill>
              </a:rPr>
              <a:t>~4x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A10583-DBFE-AF02-A9C6-73C862FBD438}"/>
              </a:ext>
            </a:extLst>
          </p:cNvPr>
          <p:cNvSpPr txBox="1"/>
          <p:nvPr/>
        </p:nvSpPr>
        <p:spPr>
          <a:xfrm>
            <a:off x="8603184" y="6931477"/>
            <a:ext cx="5617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/>
              <a:t>Total</a:t>
            </a:r>
            <a:r>
              <a:rPr lang="en-US" sz="1800" dirty="0"/>
              <a:t> = </a:t>
            </a:r>
            <a:r>
              <a:rPr lang="en-US" sz="1800" b="1" dirty="0"/>
              <a:t>Direct </a:t>
            </a:r>
            <a:r>
              <a:rPr lang="en-US" sz="1800" dirty="0"/>
              <a:t>(IT equipment and other DC cooling) + </a:t>
            </a:r>
            <a:r>
              <a:rPr lang="en-US" sz="1800" b="1" dirty="0"/>
              <a:t>Indirect</a:t>
            </a:r>
            <a:r>
              <a:rPr lang="en-US" sz="1800" dirty="0"/>
              <a:t> (cooling water for electricity generation)</a:t>
            </a:r>
          </a:p>
        </p:txBody>
      </p:sp>
    </p:spTree>
    <p:extLst>
      <p:ext uri="{BB962C8B-B14F-4D97-AF65-F5344CB8AC3E}">
        <p14:creationId xmlns:p14="http://schemas.microsoft.com/office/powerpoint/2010/main" val="107797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445AC5-36BA-64FB-B425-E00B0106F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62B48A-DD94-9254-1936-63FF6BB54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Next steps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4D16C6-126F-4335-2B1D-8820C1EF76E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1557339"/>
            <a:ext cx="12973050" cy="5986462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cs typeface="Arial"/>
              </a:rPr>
              <a:t>These developments, combined with </a:t>
            </a:r>
            <a:r>
              <a:rPr lang="en-US" b="1" dirty="0">
                <a:solidFill>
                  <a:srgbClr val="0081AB"/>
                </a:solidFill>
                <a:cs typeface="Arial"/>
              </a:rPr>
              <a:t>other MSD modeling capabilities</a:t>
            </a:r>
            <a:r>
              <a:rPr lang="en-US" b="1" dirty="0">
                <a:cs typeface="Arial"/>
              </a:rPr>
              <a:t>, allows exploration of a range of relevant outcomes for data centers and the future implications of AI</a:t>
            </a:r>
          </a:p>
          <a:p>
            <a:pPr marL="0" indent="0">
              <a:buNone/>
            </a:pPr>
            <a:endParaRPr lang="en-US" sz="600" dirty="0">
              <a:cs typeface="Arial"/>
            </a:endParaRPr>
          </a:p>
          <a:p>
            <a:r>
              <a:rPr lang="en-US" b="1" dirty="0">
                <a:solidFill>
                  <a:srgbClr val="0081AB"/>
                </a:solidFill>
                <a:cs typeface="Arial"/>
              </a:rPr>
              <a:t>Electricity</a:t>
            </a:r>
            <a:r>
              <a:rPr lang="en-US" dirty="0"/>
              <a:t> – </a:t>
            </a:r>
            <a:r>
              <a:rPr lang="en-US" i="1" dirty="0">
                <a:cs typeface="Arial"/>
              </a:rPr>
              <a:t>prices, household energy burden, grid operations, siting</a:t>
            </a:r>
          </a:p>
          <a:p>
            <a:endParaRPr lang="en-US" sz="600" i="1" dirty="0">
              <a:cs typeface="Arial"/>
            </a:endParaRPr>
          </a:p>
          <a:p>
            <a:r>
              <a:rPr lang="en-US" b="1" dirty="0">
                <a:solidFill>
                  <a:srgbClr val="0081AB"/>
                </a:solidFill>
                <a:cs typeface="Arial"/>
              </a:rPr>
              <a:t>Water</a:t>
            </a:r>
            <a:r>
              <a:rPr lang="en-US" sz="2400" dirty="0"/>
              <a:t> – </a:t>
            </a:r>
            <a:r>
              <a:rPr lang="en-US" i="1" dirty="0">
                <a:cs typeface="Arial"/>
              </a:rPr>
              <a:t>regional and high-resolution municipal water prices, use, scarcity, multi-sector tradeoffs, and groundwater depletion</a:t>
            </a:r>
          </a:p>
          <a:p>
            <a:endParaRPr lang="en-US" sz="600" i="1" dirty="0">
              <a:cs typeface="Arial"/>
            </a:endParaRPr>
          </a:p>
          <a:p>
            <a:r>
              <a:rPr lang="en-US" b="1" dirty="0">
                <a:solidFill>
                  <a:srgbClr val="0081AB"/>
                </a:solidFill>
                <a:cs typeface="Arial"/>
              </a:rPr>
              <a:t>Critical minerals and materials and land</a:t>
            </a:r>
            <a:r>
              <a:rPr lang="en-US" dirty="0"/>
              <a:t> – </a:t>
            </a:r>
            <a:r>
              <a:rPr lang="en-US" i="1" dirty="0">
                <a:cs typeface="Arial"/>
              </a:rPr>
              <a:t>resource extraction, prices, net trade, etc.</a:t>
            </a:r>
          </a:p>
          <a:p>
            <a:endParaRPr lang="en-US" sz="600" dirty="0">
              <a:cs typeface="Arial"/>
            </a:endParaRPr>
          </a:p>
          <a:p>
            <a:r>
              <a:rPr lang="en-US" b="1" dirty="0">
                <a:solidFill>
                  <a:srgbClr val="0081AB"/>
                </a:solidFill>
                <a:cs typeface="Arial"/>
              </a:rPr>
              <a:t>Economic development</a:t>
            </a:r>
            <a:r>
              <a:rPr lang="en-US" dirty="0"/>
              <a:t> – </a:t>
            </a:r>
            <a:r>
              <a:rPr lang="en-US" i="1" dirty="0">
                <a:cs typeface="Arial"/>
              </a:rPr>
              <a:t>GDP growth, jobs, net energy-economic impacts (accounting for resource usage and efficiency gains)</a:t>
            </a:r>
            <a:endParaRPr lang="en-US" b="1" i="1" dirty="0">
              <a:cs typeface="Arial"/>
            </a:endParaRPr>
          </a:p>
          <a:p>
            <a:endParaRPr lang="en-US" b="1" i="1" dirty="0">
              <a:solidFill>
                <a:srgbClr val="0070C0"/>
              </a:solidFill>
              <a:cs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71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640CB7-F7ED-9170-64B4-057C5C1C7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04474A-4B34-497C-EB26-2425B6591C44}"/>
              </a:ext>
            </a:extLst>
          </p:cNvPr>
          <p:cNvSpPr txBox="1"/>
          <p:nvPr/>
        </p:nvSpPr>
        <p:spPr>
          <a:xfrm>
            <a:off x="1056068" y="5025349"/>
            <a:ext cx="5022760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GCIMS is supported by the U.S. Department of Energy, Office of Science, Earth and Environmental System Modeling,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MultiSector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Dynamics Program Area</a:t>
            </a:r>
          </a:p>
        </p:txBody>
      </p:sp>
    </p:spTree>
    <p:extLst>
      <p:ext uri="{BB962C8B-B14F-4D97-AF65-F5344CB8AC3E}">
        <p14:creationId xmlns:p14="http://schemas.microsoft.com/office/powerpoint/2010/main" val="4353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03CBF-03B6-A646-C87C-B2AC27039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5D9D49-7319-E5E5-E2C7-2111D5D24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DA39FB-ED09-E741-BCB9-7C14DACFA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Growing importance and multisectoral impacts of data centers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276CAA-C9B0-7713-311E-807AF6BD3E19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599" y="1475875"/>
            <a:ext cx="6218733" cy="6067926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chemeClr val="bg1">
                    <a:lumMod val="85000"/>
                  </a:schemeClr>
                </a:solidFill>
              </a:rPr>
              <a:t>Rapid expansion in 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demands for data center services</a:t>
            </a:r>
            <a:r>
              <a:rPr lang="en-US" sz="2000" dirty="0">
                <a:solidFill>
                  <a:schemeClr val="bg1">
                    <a:lumMod val="85000"/>
                  </a:schemeClr>
                </a:solidFill>
              </a:rPr>
              <a:t> – AI, cloud computing, storage, etc.</a:t>
            </a:r>
          </a:p>
          <a:p>
            <a:r>
              <a:rPr lang="en-US" sz="1800" dirty="0">
                <a:solidFill>
                  <a:schemeClr val="bg1">
                    <a:lumMod val="85000"/>
                  </a:schemeClr>
                </a:solidFill>
              </a:rPr>
              <a:t>Changing demands for DC services</a:t>
            </a:r>
          </a:p>
          <a:p>
            <a:pPr lvl="1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2024: cloud computing 54%, traditional workloads 32%, AI 14%</a:t>
            </a:r>
          </a:p>
          <a:p>
            <a:pPr lvl="1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2027: cloud 50%, AI 27%, traditional workloads 23%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US" sz="1800" dirty="0"/>
              <a:t>Resource intensity</a:t>
            </a:r>
          </a:p>
          <a:p>
            <a:pPr lvl="1"/>
            <a:r>
              <a:rPr lang="en-US" sz="1600" dirty="0"/>
              <a:t>Electricity: 1% global electricity – average data center ~5-10 megawatts (MW), hyperscale ~100+ MW</a:t>
            </a:r>
          </a:p>
          <a:p>
            <a:pPr lvl="1"/>
            <a:r>
              <a:rPr lang="en-US" sz="1600" dirty="0"/>
              <a:t>U.S. electricity consumption &gt;doubled, 2017-2023</a:t>
            </a:r>
          </a:p>
          <a:p>
            <a:pPr lvl="1"/>
            <a:r>
              <a:rPr lang="en-US" sz="1600" dirty="0"/>
              <a:t>Water (quantity, quality): </a:t>
            </a:r>
            <a:r>
              <a:rPr lang="en-US" sz="1600" dirty="0">
                <a:latin typeface="Calibri"/>
                <a:ea typeface="Calibri"/>
                <a:cs typeface="Calibri"/>
              </a:rPr>
              <a:t>&lt;0.2% of U.S. withdrawals</a:t>
            </a:r>
            <a:endParaRPr lang="en-US" sz="1600" dirty="0"/>
          </a:p>
          <a:p>
            <a:pPr lvl="1"/>
            <a:r>
              <a:rPr lang="en-US" sz="1600" dirty="0"/>
              <a:t>Critical materials</a:t>
            </a:r>
          </a:p>
          <a:p>
            <a:pPr lvl="1"/>
            <a:r>
              <a:rPr lang="en-US" sz="1600" dirty="0"/>
              <a:t>Land</a:t>
            </a:r>
          </a:p>
          <a:p>
            <a:pPr lvl="1"/>
            <a:r>
              <a:rPr lang="en-US" sz="1600" dirty="0"/>
              <a:t>Emissions</a:t>
            </a:r>
          </a:p>
          <a:p>
            <a:pPr lvl="1"/>
            <a:r>
              <a:rPr lang="en-US" sz="1600" dirty="0"/>
              <a:t>Economy (capital investment, jobs, energy expenditures)</a:t>
            </a:r>
            <a:r>
              <a:rPr lang="en-US" sz="1800" dirty="0"/>
              <a:t>: </a:t>
            </a:r>
            <a:r>
              <a:rPr lang="en-US" sz="1600" dirty="0"/>
              <a:t>Annual investment in construction doubled in the US from 2023-2024, 0.5% of US GDP</a:t>
            </a:r>
          </a:p>
          <a:p>
            <a:r>
              <a:rPr lang="en-US" sz="1800" dirty="0">
                <a:solidFill>
                  <a:schemeClr val="bg1"/>
                </a:solidFill>
              </a:rPr>
              <a:t>Local impacts are likely to be more pronounced, as DCs tend to be spatially concentrated</a:t>
            </a:r>
          </a:p>
          <a:p>
            <a:pPr lvl="1"/>
            <a:r>
              <a:rPr lang="en-US" sz="1600" dirty="0">
                <a:solidFill>
                  <a:schemeClr val="bg1"/>
                </a:solidFill>
              </a:rPr>
              <a:t>Projected to be</a:t>
            </a:r>
            <a:r>
              <a:rPr lang="en-US" sz="1600" dirty="0">
                <a:solidFill>
                  <a:schemeClr val="bg1"/>
                </a:solidFill>
                <a:sym typeface="Wingdings" pitchFamily="2" charset="2"/>
              </a:rPr>
              <a:t> </a:t>
            </a:r>
            <a:r>
              <a:rPr lang="en-US" sz="1600" dirty="0">
                <a:solidFill>
                  <a:schemeClr val="bg1"/>
                </a:solidFill>
              </a:rPr>
              <a:t>6.7-12% of total U.S. electricity in 2028</a:t>
            </a:r>
          </a:p>
          <a:p>
            <a:pPr lvl="1"/>
            <a:r>
              <a:rPr lang="en-US" sz="1600" dirty="0">
                <a:solidFill>
                  <a:schemeClr val="bg1"/>
                </a:solidFill>
              </a:rPr>
              <a:t>5 US states &gt; 10% of electricity consumption, Virginia &gt; 25% </a:t>
            </a:r>
          </a:p>
          <a:p>
            <a:endParaRPr lang="en-US" sz="1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3034E8-8224-3FBA-7E7E-38B2E32C65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274" y="3216977"/>
            <a:ext cx="6805037" cy="247845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880924C-292A-A02B-55AB-8C381AF9601A}"/>
              </a:ext>
            </a:extLst>
          </p:cNvPr>
          <p:cNvSpPr txBox="1"/>
          <p:nvPr/>
        </p:nvSpPr>
        <p:spPr>
          <a:xfrm>
            <a:off x="7881349" y="5695435"/>
            <a:ext cx="6029215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100" i="1">
                <a:latin typeface="Times New Roman" panose="02020603050405020304" pitchFamily="18" charset="0"/>
                <a:cs typeface="Times New Roman" panose="02020603050405020304" pitchFamily="18" charset="0"/>
              </a:rPr>
              <a:t>Lawrence Berkeley National Laboratory. 2024 United States Data Center Energy Usage Report. 2024.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BC38335-2154-D02A-96DC-68AA929ACED0}"/>
              </a:ext>
            </a:extLst>
          </p:cNvPr>
          <p:cNvCxnSpPr>
            <a:cxnSpLocks/>
          </p:cNvCxnSpPr>
          <p:nvPr/>
        </p:nvCxnSpPr>
        <p:spPr>
          <a:xfrm>
            <a:off x="11333747" y="5494020"/>
            <a:ext cx="2282296" cy="0"/>
          </a:xfrm>
          <a:prstGeom prst="line">
            <a:avLst/>
          </a:prstGeom>
          <a:ln w="381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4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E7D7F0-9A00-085F-4A2C-5D87C7BE8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B5BBCD-D75C-B32F-69A7-9111ED7A3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907345-1888-6770-BC7F-68710E187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Growing importance and multisectoral impacts of data centers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9C8B0F-75C6-E6B4-70A1-63B90A84C49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599" y="1475875"/>
            <a:ext cx="6218733" cy="6067926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chemeClr val="bg1">
                    <a:lumMod val="85000"/>
                  </a:schemeClr>
                </a:solidFill>
              </a:rPr>
              <a:t>Rapid expansion in </a:t>
            </a: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demands for data center services</a:t>
            </a:r>
            <a:r>
              <a:rPr lang="en-US" sz="2000" dirty="0">
                <a:solidFill>
                  <a:schemeClr val="bg1">
                    <a:lumMod val="85000"/>
                  </a:schemeClr>
                </a:solidFill>
              </a:rPr>
              <a:t> – AI, cloud computing, storage, etc.</a:t>
            </a:r>
          </a:p>
          <a:p>
            <a:r>
              <a:rPr lang="en-US" sz="1800" dirty="0">
                <a:solidFill>
                  <a:schemeClr val="bg1">
                    <a:lumMod val="85000"/>
                  </a:schemeClr>
                </a:solidFill>
              </a:rPr>
              <a:t>Changing demands for DC services</a:t>
            </a:r>
          </a:p>
          <a:p>
            <a:pPr lvl="1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2024: cloud computing 54%, traditional workloads 32%, AI 14%</a:t>
            </a:r>
          </a:p>
          <a:p>
            <a:pPr lvl="1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2027: cloud 50%, AI 27%, traditional workloads 23%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US" sz="1800" dirty="0">
                <a:solidFill>
                  <a:schemeClr val="bg1">
                    <a:lumMod val="85000"/>
                  </a:schemeClr>
                </a:solidFill>
              </a:rPr>
              <a:t>Resource intensity</a:t>
            </a:r>
          </a:p>
          <a:p>
            <a:pPr lvl="1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Electricity: 1% global electricity – average data center ~5-10 megawatts (MW), hyperscale ~100+ MW</a:t>
            </a:r>
          </a:p>
          <a:p>
            <a:pPr lvl="1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U.S. electricity consumption &gt;doubled, 2017-2023</a:t>
            </a:r>
          </a:p>
          <a:p>
            <a:pPr lvl="1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Water (quantity, quality): </a:t>
            </a:r>
            <a:r>
              <a:rPr lang="en-US" sz="1600" dirty="0">
                <a:solidFill>
                  <a:schemeClr val="bg1">
                    <a:lumMod val="85000"/>
                  </a:schemeClr>
                </a:solidFill>
                <a:latin typeface="Calibri"/>
                <a:ea typeface="Calibri"/>
                <a:cs typeface="Calibri"/>
              </a:rPr>
              <a:t>&lt;0.2% of U.S. withdrawals</a:t>
            </a:r>
            <a:endParaRPr lang="en-US" sz="1600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Critical materials</a:t>
            </a:r>
          </a:p>
          <a:p>
            <a:pPr lvl="1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Land</a:t>
            </a:r>
          </a:p>
          <a:p>
            <a:pPr lvl="1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Emissions</a:t>
            </a:r>
          </a:p>
          <a:p>
            <a:pPr lvl="1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Economy (capital investment, jobs, energy expenditures)</a:t>
            </a:r>
            <a:r>
              <a:rPr lang="en-US" sz="1800" dirty="0">
                <a:solidFill>
                  <a:schemeClr val="bg1">
                    <a:lumMod val="85000"/>
                  </a:schemeClr>
                </a:solidFill>
              </a:rPr>
              <a:t>: </a:t>
            </a:r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Annual investment in construction doubled in the US from 2023-2024, 0.5% of US GDP</a:t>
            </a:r>
          </a:p>
          <a:p>
            <a:r>
              <a:rPr lang="en-US" sz="1800" dirty="0"/>
              <a:t>Local impacts are likely to be more pronounced, as DCs tend to be spatially concentrated</a:t>
            </a:r>
          </a:p>
          <a:p>
            <a:pPr lvl="1"/>
            <a:r>
              <a:rPr lang="en-US" sz="1600" dirty="0"/>
              <a:t>Projected to be</a:t>
            </a:r>
            <a:r>
              <a:rPr lang="en-US" sz="1600" dirty="0">
                <a:sym typeface="Wingdings" pitchFamily="2" charset="2"/>
              </a:rPr>
              <a:t> </a:t>
            </a:r>
            <a:r>
              <a:rPr lang="en-US" sz="1600" dirty="0"/>
              <a:t>6.7-12% of total U.S. electricity in 2028</a:t>
            </a:r>
          </a:p>
          <a:p>
            <a:pPr lvl="1"/>
            <a:r>
              <a:rPr lang="en-US" sz="1600" dirty="0"/>
              <a:t>In 2023, 5 US states &gt; 10% of electricity consumption and Virginia &gt; 25% </a:t>
            </a:r>
          </a:p>
          <a:p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148B9B-2888-6A4A-9CE6-36CB4BE2A1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981" y="1377420"/>
            <a:ext cx="5135315" cy="3296257"/>
          </a:xfrm>
          <a:prstGeom prst="rect">
            <a:avLst/>
          </a:prstGeom>
        </p:spPr>
      </p:pic>
      <p:pic>
        <p:nvPicPr>
          <p:cNvPr id="7" name="Picture 6" descr="Chart&#10;&#10;AI-generated content may be incorrect.">
            <a:extLst>
              <a:ext uri="{FF2B5EF4-FFF2-40B4-BE49-F238E27FC236}">
                <a16:creationId xmlns:a16="http://schemas.microsoft.com/office/drawing/2014/main" id="{1155E7FF-2A1E-48F2-FC73-659AEAAF2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8981" y="4845733"/>
            <a:ext cx="5135315" cy="294270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D8B94F4-226D-7806-47E5-3F5D2C54B1FD}"/>
              </a:ext>
            </a:extLst>
          </p:cNvPr>
          <p:cNvSpPr txBox="1"/>
          <p:nvPr/>
        </p:nvSpPr>
        <p:spPr>
          <a:xfrm>
            <a:off x="8858981" y="7511443"/>
            <a:ext cx="13324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Datacentermap.com</a:t>
            </a:r>
            <a:endParaRPr lang="en-US" sz="11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3E59A4-4AD9-63A9-A4FA-0DE4CBCCFFFF}"/>
              </a:ext>
            </a:extLst>
          </p:cNvPr>
          <p:cNvSpPr txBox="1"/>
          <p:nvPr/>
        </p:nvSpPr>
        <p:spPr>
          <a:xfrm>
            <a:off x="8858981" y="4396678"/>
            <a:ext cx="13324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err="1">
                <a:latin typeface="Times New Roman" panose="02020603050405020304" pitchFamily="18" charset="0"/>
                <a:cs typeface="Times New Roman" panose="02020603050405020304" pitchFamily="18" charset="0"/>
              </a:rPr>
              <a:t>Datacentermap.com</a:t>
            </a:r>
            <a:endParaRPr lang="en-US" sz="11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42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221937-15FB-13B6-645E-8FFAB2FB9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BC8F5F5-0464-E551-05B2-BAC2EE273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Comprehensive analysis of the impact of data centers is a quintessential MSD use case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B2FCA6-0B83-FA28-9328-3A224C13758B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2057399"/>
            <a:ext cx="6300788" cy="5486401"/>
          </a:xfrm>
        </p:spPr>
        <p:txBody>
          <a:bodyPr/>
          <a:lstStyle/>
          <a:p>
            <a:r>
              <a:rPr lang="en-US"/>
              <a:t>GCIMS focus on understanding </a:t>
            </a:r>
            <a:r>
              <a:rPr lang="en-US">
                <a:solidFill>
                  <a:srgbClr val="0081AB"/>
                </a:solidFill>
              </a:rPr>
              <a:t>future</a:t>
            </a:r>
            <a:r>
              <a:rPr lang="en-US"/>
              <a:t> </a:t>
            </a:r>
            <a:r>
              <a:rPr lang="en-US">
                <a:solidFill>
                  <a:srgbClr val="0081AB"/>
                </a:solidFill>
              </a:rPr>
              <a:t>energy, water, land, and economic </a:t>
            </a:r>
            <a:r>
              <a:rPr lang="en-US"/>
              <a:t>implications of expanded </a:t>
            </a:r>
            <a:r>
              <a:rPr lang="en-US">
                <a:solidFill>
                  <a:srgbClr val="0081AB"/>
                </a:solidFill>
              </a:rPr>
              <a:t>demand for data center services</a:t>
            </a:r>
            <a:r>
              <a:rPr lang="en-US"/>
              <a:t>, in the U.S. and internationally</a:t>
            </a:r>
          </a:p>
          <a:p>
            <a:r>
              <a:rPr lang="en-US"/>
              <a:t>Research questions cross spatial scales</a:t>
            </a:r>
          </a:p>
          <a:p>
            <a:r>
              <a:rPr lang="en-US"/>
              <a:t>Cutting-edge research bringing together DOE Office of Science-funded capabilities</a:t>
            </a:r>
          </a:p>
          <a:p>
            <a:r>
              <a:rPr lang="en-US" sz="2800"/>
              <a:t>Building on many years of multisector dynamics research</a:t>
            </a:r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DB52536-D869-E0B6-43D2-44C3DB3FD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0825" y="1676400"/>
            <a:ext cx="65913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E2478F-32D4-BB42-00DA-E5E5F6C2EC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F8DAC8-A391-1872-0F01-4509F4824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C30248D-6BE1-4102-4599-E74CDE784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/>
                <a:ea typeface="Calibri"/>
                <a:cs typeface="Calibri"/>
              </a:rPr>
              <a:t>GCIMS approach to analyzing the future of energy, water, and economic implications of data centers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CB1300-41ED-78BE-85F2-794BFA0A9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346" y="1678954"/>
            <a:ext cx="6591300" cy="609600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73523-8C07-E30B-2490-B139E2E0C578}"/>
              </a:ext>
            </a:extLst>
          </p:cNvPr>
          <p:cNvSpPr/>
          <p:nvPr/>
        </p:nvSpPr>
        <p:spPr>
          <a:xfrm>
            <a:off x="10268296" y="3691173"/>
            <a:ext cx="1828800" cy="1035781"/>
          </a:xfrm>
          <a:prstGeom prst="roundRect">
            <a:avLst/>
          </a:prstGeom>
          <a:noFill/>
          <a:ln w="38100">
            <a:solidFill>
              <a:srgbClr val="0081A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5F6539A3-BF7E-4D98-48F3-8AEA492C12B2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1447801"/>
            <a:ext cx="6450746" cy="6095999"/>
          </a:xfrm>
        </p:spPr>
        <p:txBody>
          <a:bodyPr/>
          <a:lstStyle/>
          <a:p>
            <a:r>
              <a:rPr lang="en-US" dirty="0"/>
              <a:t>Data centers exist to provide services</a:t>
            </a:r>
          </a:p>
          <a:p>
            <a:pPr lvl="1"/>
            <a:r>
              <a:rPr lang="en-US" dirty="0"/>
              <a:t>Storage, streaming</a:t>
            </a:r>
          </a:p>
          <a:p>
            <a:pPr lvl="1"/>
            <a:r>
              <a:rPr lang="en-US" dirty="0"/>
              <a:t>Cloud, HPC, AI</a:t>
            </a:r>
          </a:p>
          <a:p>
            <a:r>
              <a:rPr lang="en-US" dirty="0">
                <a:solidFill>
                  <a:schemeClr val="bg1"/>
                </a:solidFill>
              </a:rPr>
              <a:t>Different types of DCs to provide different services, with differing resource use intensities 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Co-located/traditional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Hyperscale</a:t>
            </a:r>
          </a:p>
          <a:p>
            <a:r>
              <a:rPr lang="en-US" dirty="0">
                <a:solidFill>
                  <a:schemeClr val="bg1"/>
                </a:solidFill>
              </a:rPr>
              <a:t>DCs require electricity, water, land, and critical minerals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Competition with other demands: residential, industry, municipal, transportation, agriculture</a:t>
            </a:r>
          </a:p>
          <a:p>
            <a:r>
              <a:rPr lang="en-US" dirty="0">
                <a:solidFill>
                  <a:schemeClr val="bg1"/>
                </a:solidFill>
              </a:rPr>
              <a:t>DC services feedback to the economy through labor productivity, jobs</a:t>
            </a:r>
          </a:p>
        </p:txBody>
      </p:sp>
    </p:spTree>
    <p:extLst>
      <p:ext uri="{BB962C8B-B14F-4D97-AF65-F5344CB8AC3E}">
        <p14:creationId xmlns:p14="http://schemas.microsoft.com/office/powerpoint/2010/main" val="80150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8DA31-8573-E59F-4CB6-74E840D80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FD664EE-6B5B-536D-4A6D-AF34D92805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346" y="1676400"/>
            <a:ext cx="6591300" cy="6096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0606F7-64C2-6F4B-CDEC-9F9806A82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F5AAF4C-DE69-D21C-885F-7717519EE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/>
                <a:ea typeface="Calibri"/>
                <a:cs typeface="Calibri"/>
              </a:rPr>
              <a:t>GCIMS approach to analyzing the future of energy, water, and economic implications of data centers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694358-A5C1-777D-176E-5351FAAA6E4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1447801"/>
            <a:ext cx="6450746" cy="6095999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Data centers exist to provide services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Storage, streaming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Cloud, HPC, AI</a:t>
            </a:r>
          </a:p>
          <a:p>
            <a:r>
              <a:rPr lang="en-US" dirty="0"/>
              <a:t>DC services feedback to the economy through labor productivity, jobs</a:t>
            </a:r>
          </a:p>
          <a:p>
            <a:r>
              <a:rPr lang="en-US" dirty="0">
                <a:solidFill>
                  <a:schemeClr val="bg1"/>
                </a:solidFill>
              </a:rPr>
              <a:t>Different types of DCs to provide different services, with differing resource use intensities 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Co-located/traditional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Hyperscale</a:t>
            </a:r>
          </a:p>
          <a:p>
            <a:r>
              <a:rPr lang="en-US" dirty="0">
                <a:solidFill>
                  <a:schemeClr val="bg1"/>
                </a:solidFill>
              </a:rPr>
              <a:t>DCs require electricity, water, land, and critical minerals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Competition with other demands: residential, industry, municipal, transportation, agriculture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4AC047F-3BBD-A8B9-C31F-31A02DD6A96A}"/>
              </a:ext>
            </a:extLst>
          </p:cNvPr>
          <p:cNvSpPr/>
          <p:nvPr/>
        </p:nvSpPr>
        <p:spPr>
          <a:xfrm>
            <a:off x="10260275" y="1816768"/>
            <a:ext cx="1828800" cy="2967789"/>
          </a:xfrm>
          <a:prstGeom prst="roundRect">
            <a:avLst/>
          </a:prstGeom>
          <a:noFill/>
          <a:ln w="38100">
            <a:solidFill>
              <a:srgbClr val="0081A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8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B054D-BCF5-CB15-4DE6-0C633AB7D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614374-744A-85C7-F7D8-D518EFCDF0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346" y="1676400"/>
            <a:ext cx="6591300" cy="6096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C9A58F-9156-0E5C-C6F8-56DA04D81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1AAE775-556A-5C9A-3C13-7E2225E84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/>
                <a:ea typeface="Calibri"/>
                <a:cs typeface="Calibri"/>
              </a:rPr>
              <a:t>GCIMS approach to analyzing the future of energy, water, and economic implications of data centers</a:t>
            </a:r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4C19FCC-39C0-C18C-86DC-7B9A32684137}"/>
              </a:ext>
            </a:extLst>
          </p:cNvPr>
          <p:cNvSpPr/>
          <p:nvPr/>
        </p:nvSpPr>
        <p:spPr>
          <a:xfrm>
            <a:off x="10299424" y="3546333"/>
            <a:ext cx="1828800" cy="2508531"/>
          </a:xfrm>
          <a:prstGeom prst="roundRect">
            <a:avLst/>
          </a:prstGeom>
          <a:noFill/>
          <a:ln w="38100">
            <a:solidFill>
              <a:srgbClr val="0081A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840437C9-16EF-31BB-9024-B9BC9BA999B5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1447801"/>
            <a:ext cx="6450746" cy="6095999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Data centers exist to provide services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Storage, streaming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Cloud, HPC, AI</a:t>
            </a: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DC services feedback to the economy through labor productivity, jobs</a:t>
            </a:r>
          </a:p>
          <a:p>
            <a:r>
              <a:rPr lang="en-US" dirty="0"/>
              <a:t>Different types of DCs to provide different services</a:t>
            </a:r>
          </a:p>
          <a:p>
            <a:pPr lvl="1"/>
            <a:r>
              <a:rPr lang="en-US" dirty="0"/>
              <a:t>Co-located/traditional</a:t>
            </a:r>
          </a:p>
          <a:p>
            <a:pPr lvl="1"/>
            <a:r>
              <a:rPr lang="en-US" dirty="0"/>
              <a:t>Hyperscale</a:t>
            </a:r>
          </a:p>
          <a:p>
            <a:r>
              <a:rPr lang="en-US" dirty="0">
                <a:solidFill>
                  <a:schemeClr val="bg1"/>
                </a:solidFill>
              </a:rPr>
              <a:t>DCs require electricity, water, land, and critical minerals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Competition with other demands: residential, industry, municipal, transportation, agriculture</a:t>
            </a:r>
          </a:p>
        </p:txBody>
      </p:sp>
    </p:spTree>
    <p:extLst>
      <p:ext uri="{BB962C8B-B14F-4D97-AF65-F5344CB8AC3E}">
        <p14:creationId xmlns:p14="http://schemas.microsoft.com/office/powerpoint/2010/main" val="423042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386173-FE5C-840D-5047-FB27B6760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EA83B29-1496-C440-6B1B-02855AF78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346" y="1676400"/>
            <a:ext cx="6591300" cy="6096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639FD8B-5F55-E643-C991-74EC34589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8F4910-FE7B-F257-BA07-E6B608F8B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alibri"/>
                <a:ea typeface="Calibri"/>
                <a:cs typeface="Calibri"/>
              </a:rPr>
              <a:t>GCIMS approach to analyzing the future of energy, water, and economic implications of data centers</a:t>
            </a:r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A002028C-A6E6-AF49-8B8E-BDDFC2ABFB85}"/>
              </a:ext>
            </a:extLst>
          </p:cNvPr>
          <p:cNvSpPr/>
          <p:nvPr/>
        </p:nvSpPr>
        <p:spPr>
          <a:xfrm>
            <a:off x="7889593" y="3047998"/>
            <a:ext cx="6450746" cy="4034590"/>
          </a:xfrm>
          <a:prstGeom prst="roundRect">
            <a:avLst/>
          </a:prstGeom>
          <a:noFill/>
          <a:ln w="38100">
            <a:solidFill>
              <a:srgbClr val="0081A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181FB867-8A72-13A9-158B-BA216698E71C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371600" y="1447801"/>
            <a:ext cx="6450746" cy="6095999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Data centers exist to provide services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Storage, streaming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Cloud, HPC, AI</a:t>
            </a: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DC services feedback to the economy through labor productivity, jobs </a:t>
            </a: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Different types of DCs to provide different services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Co-located/traditional</a:t>
            </a:r>
          </a:p>
          <a:p>
            <a:pPr lvl="1"/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Hyperscale</a:t>
            </a:r>
          </a:p>
          <a:p>
            <a:r>
              <a:rPr lang="en-US" dirty="0"/>
              <a:t>DCs require electricity, water, land, and critical minerals</a:t>
            </a:r>
          </a:p>
          <a:p>
            <a:pPr lvl="1"/>
            <a:r>
              <a:rPr lang="en-US" dirty="0"/>
              <a:t>Differing resource use intensities for hyperscale vs. traditional DCs</a:t>
            </a:r>
          </a:p>
          <a:p>
            <a:pPr lvl="1"/>
            <a:r>
              <a:rPr lang="en-US" dirty="0"/>
              <a:t>Competition with other demands: residential, industry, municipal, transportation, agriculture</a:t>
            </a:r>
          </a:p>
        </p:txBody>
      </p:sp>
    </p:spTree>
    <p:extLst>
      <p:ext uri="{BB962C8B-B14F-4D97-AF65-F5344CB8AC3E}">
        <p14:creationId xmlns:p14="http://schemas.microsoft.com/office/powerpoint/2010/main" val="269042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NNL_Option_4">
  <a:themeElements>
    <a:clrScheme name="PNNL">
      <a:dk1>
        <a:srgbClr val="616265"/>
      </a:dk1>
      <a:lt1>
        <a:srgbClr val="FFFFFF"/>
      </a:lt1>
      <a:dk2>
        <a:srgbClr val="D77600"/>
      </a:dk2>
      <a:lt2>
        <a:srgbClr val="B3B3B3"/>
      </a:lt2>
      <a:accent1>
        <a:srgbClr val="A63F1E"/>
      </a:accent1>
      <a:accent2>
        <a:srgbClr val="191C1F"/>
      </a:accent2>
      <a:accent3>
        <a:srgbClr val="F4AA00"/>
      </a:accent3>
      <a:accent4>
        <a:srgbClr val="007836"/>
      </a:accent4>
      <a:accent5>
        <a:srgbClr val="C10435"/>
      </a:accent5>
      <a:accent6>
        <a:srgbClr val="00338E"/>
      </a:accent6>
      <a:hlink>
        <a:srgbClr val="003698"/>
      </a:hlink>
      <a:folHlink>
        <a:srgbClr val="8A0752"/>
      </a:folHlink>
    </a:clrScheme>
    <a:fontScheme name="PNN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NNL_GCIMS_COMP_PPT_DRAFT" id="{F3E67DC5-777C-0442-8D99-DCD6BB19E9F5}" vid="{12EFD272-30E6-1947-8CAF-757DFE46858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1984</Words>
  <Application>Microsoft Office PowerPoint</Application>
  <PresentationFormat>Custom</PresentationFormat>
  <Paragraphs>263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Aptos</vt:lpstr>
      <vt:lpstr>Arial</vt:lpstr>
      <vt:lpstr>Calibri</vt:lpstr>
      <vt:lpstr>Times New Roman</vt:lpstr>
      <vt:lpstr>Wingdings</vt:lpstr>
      <vt:lpstr>PNNL_Option_4</vt:lpstr>
      <vt:lpstr>Implications of AI and data center service demand on energy, water, and economic systems</vt:lpstr>
      <vt:lpstr>Growing importance and multisectoral impacts of data centers</vt:lpstr>
      <vt:lpstr>Growing importance and multisectoral impacts of data centers</vt:lpstr>
      <vt:lpstr>Growing importance and multisectoral impacts of data centers</vt:lpstr>
      <vt:lpstr>Comprehensive analysis of the impact of data centers is a quintessential MSD use case</vt:lpstr>
      <vt:lpstr>GCIMS approach to analyzing the future of energy, water, and economic implications of data centers</vt:lpstr>
      <vt:lpstr>GCIMS approach to analyzing the future of energy, water, and economic implications of data centers</vt:lpstr>
      <vt:lpstr>GCIMS approach to analyzing the future of energy, water, and economic implications of data centers</vt:lpstr>
      <vt:lpstr>GCIMS approach to analyzing the future of energy, water, and economic implications of data centers</vt:lpstr>
      <vt:lpstr>GCAM represents multiple services, technologies, and data center building types</vt:lpstr>
      <vt:lpstr>Research gap</vt:lpstr>
      <vt:lpstr>Research questions</vt:lpstr>
      <vt:lpstr>Research questions</vt:lpstr>
      <vt:lpstr>Research questions</vt:lpstr>
      <vt:lpstr>Research questions</vt:lpstr>
      <vt:lpstr>PowerPoint Presentation</vt:lpstr>
      <vt:lpstr>GCAM analysis: scenario design</vt:lpstr>
      <vt:lpstr>GCAM analysis: 2025 state-level data center electricity demand</vt:lpstr>
      <vt:lpstr>GCAM analysis: uncertain growth for data center electricity demand</vt:lpstr>
      <vt:lpstr>GCAM analysis: uneven impacts across the U.S. for DC electricity share of total demand</vt:lpstr>
      <vt:lpstr>GCAM analysis: share of electricity demand for DCs could exceed 40% in multiple states and nearly 75% in Virginia</vt:lpstr>
      <vt:lpstr>GCAM analysis: direct DC water use for cooling is currently &lt;0.5% in all states – local shares are likely larger</vt:lpstr>
      <vt:lpstr>GCAM analysis: direct DC water use for cooling increases by less than total energy – hyperscale DCs tend to be more water efficient than traditional DCs</vt:lpstr>
      <vt:lpstr>Next steps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2025-06-04T18:30:59Z</dcterms:created>
  <dcterms:modified xsi:type="dcterms:W3CDTF">2025-06-04T18:31:18Z</dcterms:modified>
</cp:coreProperties>
</file>